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041" r:id="rId2"/>
    <p:sldId id="1917" r:id="rId3"/>
    <p:sldId id="1961" r:id="rId4"/>
    <p:sldId id="2006" r:id="rId5"/>
    <p:sldId id="1923" r:id="rId6"/>
    <p:sldId id="1914" r:id="rId7"/>
    <p:sldId id="2078" r:id="rId8"/>
    <p:sldId id="2079" r:id="rId9"/>
    <p:sldId id="2007" r:id="rId10"/>
    <p:sldId id="2044" r:id="rId11"/>
    <p:sldId id="2008" r:id="rId12"/>
    <p:sldId id="2009" r:id="rId13"/>
    <p:sldId id="2010" r:id="rId14"/>
    <p:sldId id="2011" r:id="rId15"/>
    <p:sldId id="2012" r:id="rId16"/>
    <p:sldId id="2013" r:id="rId17"/>
    <p:sldId id="2014" r:id="rId18"/>
    <p:sldId id="2015" r:id="rId19"/>
    <p:sldId id="2016" r:id="rId20"/>
    <p:sldId id="2065" r:id="rId21"/>
    <p:sldId id="2019" r:id="rId22"/>
    <p:sldId id="2020" r:id="rId23"/>
    <p:sldId id="2021" r:id="rId24"/>
    <p:sldId id="2027" r:id="rId25"/>
    <p:sldId id="2028" r:id="rId26"/>
    <p:sldId id="2029" r:id="rId27"/>
    <p:sldId id="2030" r:id="rId28"/>
    <p:sldId id="2031" r:id="rId29"/>
    <p:sldId id="2032" r:id="rId30"/>
    <p:sldId id="2033" r:id="rId31"/>
    <p:sldId id="2066" r:id="rId32"/>
    <p:sldId id="2067" r:id="rId33"/>
    <p:sldId id="2068" r:id="rId34"/>
    <p:sldId id="2069" r:id="rId35"/>
    <p:sldId id="2070" r:id="rId36"/>
    <p:sldId id="2071" r:id="rId37"/>
    <p:sldId id="2072" r:id="rId38"/>
    <p:sldId id="2073" r:id="rId39"/>
    <p:sldId id="2074" r:id="rId40"/>
    <p:sldId id="2075" r:id="rId41"/>
    <p:sldId id="2076" r:id="rId42"/>
    <p:sldId id="2077" r:id="rId43"/>
    <p:sldId id="2035" r:id="rId44"/>
    <p:sldId id="2039" r:id="rId45"/>
    <p:sldId id="1997" r:id="rId46"/>
    <p:sldId id="1989" r:id="rId47"/>
    <p:sldId id="2051" r:id="rId48"/>
    <p:sldId id="1990" r:id="rId49"/>
    <p:sldId id="1991" r:id="rId50"/>
    <p:sldId id="1995" r:id="rId51"/>
    <p:sldId id="2038" r:id="rId52"/>
    <p:sldId id="1943" r:id="rId53"/>
    <p:sldId id="1945" r:id="rId54"/>
    <p:sldId id="1982" r:id="rId55"/>
    <p:sldId id="2037" r:id="rId56"/>
    <p:sldId id="2042" r:id="rId57"/>
    <p:sldId id="2054" r:id="rId58"/>
    <p:sldId id="2056" r:id="rId59"/>
    <p:sldId id="2057" r:id="rId60"/>
    <p:sldId id="2058" r:id="rId61"/>
    <p:sldId id="2059" r:id="rId62"/>
    <p:sldId id="2060" r:id="rId63"/>
    <p:sldId id="295" r:id="rId64"/>
  </p:sldIdLst>
  <p:sldSz cx="12195175"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xmlns="" val="1"/>
      </p:ext>
    </p:extLst>
  </p:showPr>
  <p:clrMru>
    <a:srgbClr val="2DB2A4"/>
    <a:srgbClr val="F47908"/>
    <a:srgbClr val="7F7F7F"/>
    <a:srgbClr val="EACAA7"/>
    <a:srgbClr val="0E647C"/>
    <a:srgbClr val="917F7F"/>
    <a:srgbClr val="BC6313"/>
    <a:srgbClr val="2BAC9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00" autoAdjust="0"/>
    <p:restoredTop sz="84950" autoAdjust="0"/>
  </p:normalViewPr>
  <p:slideViewPr>
    <p:cSldViewPr>
      <p:cViewPr>
        <p:scale>
          <a:sx n="100" d="100"/>
          <a:sy n="100" d="100"/>
        </p:scale>
        <p:origin x="-660" y="72"/>
      </p:cViewPr>
      <p:guideLst>
        <p:guide orient="horz" pos="2301"/>
        <p:guide pos="505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BE4028D6-7BE3-4198-AF76-6CC0669E913B}" type="datetimeFigureOut">
              <a:rPr lang="zh-CN" altLang="en-US"/>
              <a:pPr>
                <a:defRPr/>
              </a:pPr>
              <a:t>2019/12/2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fld id="{BC48F13D-25B4-41B2-B947-3F6FA2A3624B}"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p:spPr>
      </p:sp>
      <p:sp>
        <p:nvSpPr>
          <p:cNvPr id="614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148" name="灯片编号占位符 3"/>
          <p:cNvSpPr>
            <a:spLocks noGrp="1"/>
          </p:cNvSpPr>
          <p:nvPr>
            <p:ph type="sldNum" sz="quarter" idx="5"/>
          </p:nvPr>
        </p:nvSpPr>
        <p:spPr bwMode="auto">
          <a:noFill/>
          <a:ln>
            <a:miter lim="800000"/>
          </a:ln>
        </p:spPr>
        <p:txBody>
          <a:bodyPr/>
          <a:lstStyle/>
          <a:p>
            <a:fld id="{AEDA5AFD-47F1-4F21-8828-81D5DE81960E}" type="slidenum">
              <a:rPr lang="zh-CN" altLang="en-US"/>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bwMode="auto">
          <a:noFill/>
          <a:ln>
            <a:solidFill>
              <a:srgbClr val="000000"/>
            </a:solidFill>
            <a:miter lim="800000"/>
          </a:ln>
        </p:spPr>
      </p:sp>
      <p:sp>
        <p:nvSpPr>
          <p:cNvPr id="82947"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2948" name="灯片编号占位符 3"/>
          <p:cNvSpPr>
            <a:spLocks noGrp="1"/>
          </p:cNvSpPr>
          <p:nvPr>
            <p:ph type="sldNum" sz="quarter" idx="5"/>
          </p:nvPr>
        </p:nvSpPr>
        <p:spPr bwMode="auto">
          <a:noFill/>
          <a:ln>
            <a:miter lim="800000"/>
          </a:ln>
        </p:spPr>
        <p:txBody>
          <a:bodyPr/>
          <a:lstStyle/>
          <a:p>
            <a:fld id="{CC72B682-1774-4069-8895-9167AA9615D7}" type="slidenum">
              <a:rPr lang="zh-CN" altLang="en-US"/>
              <a:pPr/>
              <a:t>62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ln>
        </p:spPr>
      </p:sp>
      <p:sp>
        <p:nvSpPr>
          <p:cNvPr id="8499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4996" name="灯片编号占位符 3"/>
          <p:cNvSpPr>
            <a:spLocks noGrp="1"/>
          </p:cNvSpPr>
          <p:nvPr>
            <p:ph type="sldNum" sz="quarter" idx="5"/>
          </p:nvPr>
        </p:nvSpPr>
        <p:spPr bwMode="auto">
          <a:noFill/>
          <a:ln>
            <a:miter lim="800000"/>
          </a:ln>
        </p:spPr>
        <p:txBody>
          <a:bodyPr/>
          <a:lstStyle/>
          <a:p>
            <a:fld id="{E99B0966-C70D-4E02-8DD3-373B8B8D99A1}" type="slidenum">
              <a:rPr lang="zh-CN" altLang="en-US"/>
              <a:pPr/>
              <a:t>63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p:spPr>
      </p:sp>
      <p:sp>
        <p:nvSpPr>
          <p:cNvPr id="3277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32772" name="灯片编号占位符 3"/>
          <p:cNvSpPr>
            <a:spLocks noGrp="1"/>
          </p:cNvSpPr>
          <p:nvPr>
            <p:ph type="sldNum" sz="quarter" idx="5"/>
          </p:nvPr>
        </p:nvSpPr>
        <p:spPr bwMode="auto">
          <a:noFill/>
          <a:ln>
            <a:miter lim="800000"/>
          </a:ln>
        </p:spPr>
        <p:txBody>
          <a:bodyPr/>
          <a:lstStyle/>
          <a:p>
            <a:fld id="{2F4D7B27-8C69-43AB-B2C5-862EC4DFC00E}" type="slidenum">
              <a:rPr lang="zh-CN" altLang="en-US"/>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p:spPr>
      </p:sp>
      <p:sp>
        <p:nvSpPr>
          <p:cNvPr id="3" name="备注占位符 2"/>
          <p:cNvSpPr>
            <a:spLocks noGrp="1"/>
          </p:cNvSpPr>
          <p:nvPr>
            <p:ph type="body" idx="1"/>
          </p:nvPr>
        </p:nvSpPr>
        <p:spPr/>
        <p:txBody>
          <a:bodyPr>
            <a:normAutofit/>
          </a:bodyPr>
          <a:lstStyle/>
          <a:p>
            <a:pPr>
              <a:spcBef>
                <a:spcPct val="0"/>
              </a:spcBef>
              <a:defRPr/>
            </a:pPr>
            <a:r>
              <a:rPr lang="en-US" altLang="zh-CN" dirty="0" smtClean="0">
                <a:ea typeface="方正小标宋简体" panose="02010601030101010101" pitchFamily="65" charset="-122"/>
                <a:cs typeface="Calibri" panose="020F0502020204030204" pitchFamily="34" charset="0"/>
              </a:rPr>
              <a:t>《</a:t>
            </a:r>
            <a:r>
              <a:rPr lang="zh-CN" altLang="en-US" dirty="0" smtClean="0">
                <a:ea typeface="方正小标宋简体" panose="02010601030101010101" pitchFamily="65" charset="-122"/>
                <a:cs typeface="Calibri" panose="020F0502020204030204" pitchFamily="34" charset="0"/>
              </a:rPr>
              <a:t>中国石油天然气集团公司承包商安全监督管理办法</a:t>
            </a:r>
            <a:r>
              <a:rPr lang="en-US" altLang="zh-CN" dirty="0" smtClean="0">
                <a:ea typeface="方正小标宋简体" panose="02010601030101010101" pitchFamily="65" charset="-122"/>
                <a:cs typeface="Calibri" panose="020F0502020204030204" pitchFamily="34" charset="0"/>
              </a:rPr>
              <a:t>》</a:t>
            </a:r>
            <a:r>
              <a:rPr lang="zh-CN" altLang="en-US" dirty="0" smtClean="0"/>
              <a:t>第三条　本办法所称承包商是指在集团公司范围内承担工程建设、工程技术服务、装置设备维修检修等建设（工程）项目的单位，分为内部承包商和外部承包商。</a:t>
            </a:r>
            <a:endParaRPr lang="zh-CN" altLang="en-US" sz="1050" dirty="0" smtClean="0">
              <a:latin typeface="Arial" panose="020B0604020202020204" pitchFamily="34" charset="0"/>
              <a:cs typeface="宋体" panose="02010600030101010101" pitchFamily="2" charset="-122"/>
            </a:endParaRPr>
          </a:p>
          <a:p>
            <a:pPr fontAlgn="auto">
              <a:spcBef>
                <a:spcPts val="0"/>
              </a:spcBef>
              <a:spcAft>
                <a:spcPts val="0"/>
              </a:spcAft>
              <a:defRPr/>
            </a:pPr>
            <a:endParaRPr lang="zh-CN" altLang="en-US" dirty="0"/>
          </a:p>
        </p:txBody>
      </p:sp>
      <p:sp>
        <p:nvSpPr>
          <p:cNvPr id="43012" name="灯片编号占位符 3"/>
          <p:cNvSpPr>
            <a:spLocks noGrp="1"/>
          </p:cNvSpPr>
          <p:nvPr>
            <p:ph type="sldNum" sz="quarter" idx="5"/>
          </p:nvPr>
        </p:nvSpPr>
        <p:spPr bwMode="auto">
          <a:noFill/>
          <a:ln>
            <a:miter lim="800000"/>
          </a:ln>
        </p:spPr>
        <p:txBody>
          <a:bodyPr/>
          <a:lstStyle/>
          <a:p>
            <a:fld id="{3AEDD6F8-494E-43C6-A089-98D5118191C8}" type="slidenum">
              <a:rPr lang="zh-CN" altLang="en-US"/>
              <a:pPr/>
              <a:t>15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C48F13D-25B4-41B2-B947-3F6FA2A3624B}" type="slidenum">
              <a:rPr lang="zh-CN" altLang="en-US" smtClean="0"/>
              <a:pPr/>
              <a:t>17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ln>
        </p:spPr>
      </p:sp>
      <p:sp>
        <p:nvSpPr>
          <p:cNvPr id="6963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69636" name="灯片编号占位符 3"/>
          <p:cNvSpPr>
            <a:spLocks noGrp="1"/>
          </p:cNvSpPr>
          <p:nvPr>
            <p:ph type="sldNum" sz="quarter" idx="5"/>
          </p:nvPr>
        </p:nvSpPr>
        <p:spPr bwMode="auto">
          <a:noFill/>
          <a:ln>
            <a:miter lim="800000"/>
          </a:ln>
        </p:spPr>
        <p:txBody>
          <a:bodyPr/>
          <a:lstStyle/>
          <a:p>
            <a:fld id="{086E6345-5BFA-40EE-9D34-89ED1D4BDCF4}" type="slidenum">
              <a:rPr lang="zh-CN" altLang="en-US"/>
              <a:pPr/>
              <a:t>52</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ln>
        </p:spPr>
      </p:sp>
      <p:sp>
        <p:nvSpPr>
          <p:cNvPr id="74755"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4756" name="灯片编号占位符 3"/>
          <p:cNvSpPr>
            <a:spLocks noGrp="1"/>
          </p:cNvSpPr>
          <p:nvPr>
            <p:ph type="sldNum" sz="quarter" idx="5"/>
          </p:nvPr>
        </p:nvSpPr>
        <p:spPr bwMode="auto">
          <a:noFill/>
          <a:ln>
            <a:miter lim="800000"/>
          </a:ln>
        </p:spPr>
        <p:txBody>
          <a:bodyPr/>
          <a:lstStyle/>
          <a:p>
            <a:fld id="{7D88A29C-B219-4FDD-ACA2-DC81ECF32629}" type="slidenum">
              <a:rPr lang="zh-CN" altLang="en-US"/>
              <a:pPr/>
              <a:t>58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6804" name="灯片编号占位符 3"/>
          <p:cNvSpPr>
            <a:spLocks noGrp="1"/>
          </p:cNvSpPr>
          <p:nvPr>
            <p:ph type="sldNum" sz="quarter" idx="5"/>
          </p:nvPr>
        </p:nvSpPr>
        <p:spPr bwMode="auto">
          <a:noFill/>
          <a:ln>
            <a:miter lim="800000"/>
          </a:ln>
        </p:spPr>
        <p:txBody>
          <a:bodyPr/>
          <a:lstStyle/>
          <a:p>
            <a:fld id="{D70327E3-6F06-41C3-9F57-D18FC1CFF26F}" type="slidenum">
              <a:rPr lang="zh-CN" altLang="en-US"/>
              <a:pPr/>
              <a:t>59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ln>
        </p:spPr>
      </p:sp>
      <p:sp>
        <p:nvSpPr>
          <p:cNvPr id="78851"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78852" name="灯片编号占位符 3"/>
          <p:cNvSpPr>
            <a:spLocks noGrp="1"/>
          </p:cNvSpPr>
          <p:nvPr>
            <p:ph type="sldNum" sz="quarter" idx="5"/>
          </p:nvPr>
        </p:nvSpPr>
        <p:spPr bwMode="auto">
          <a:noFill/>
          <a:ln>
            <a:miter lim="800000"/>
          </a:ln>
        </p:spPr>
        <p:txBody>
          <a:bodyPr/>
          <a:lstStyle/>
          <a:p>
            <a:fld id="{A75FF190-167C-4F53-A0A5-3E0814958BEC}" type="slidenum">
              <a:rPr lang="zh-CN" altLang="en-US"/>
              <a:pPr/>
              <a:t>60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ln>
        </p:spPr>
      </p:sp>
      <p:sp>
        <p:nvSpPr>
          <p:cNvPr id="80899"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80900" name="灯片编号占位符 3"/>
          <p:cNvSpPr>
            <a:spLocks noGrp="1"/>
          </p:cNvSpPr>
          <p:nvPr>
            <p:ph type="sldNum" sz="quarter" idx="5"/>
          </p:nvPr>
        </p:nvSpPr>
        <p:spPr bwMode="auto">
          <a:noFill/>
          <a:ln>
            <a:miter lim="800000"/>
          </a:ln>
        </p:spPr>
        <p:txBody>
          <a:bodyPr/>
          <a:lstStyle/>
          <a:p>
            <a:fld id="{7FA84BF8-B21F-45E3-8BDC-2CC0431860E9}" type="slidenum">
              <a:rPr lang="zh-CN" altLang="en-US"/>
              <a:pPr/>
              <a:t>61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EC197B4-4C08-4862-92D4-7145294B8CA3}" type="datetimeFigureOut">
              <a:rPr lang="zh-CN" altLang="en-US"/>
              <a:pPr>
                <a:defRPr/>
              </a:pPr>
              <a:t>2019/12/2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D385ECE-B095-4F20-AFC1-0411AE6DA520}"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291E33A-5A59-4006-8D22-C4409B0873F5}" type="datetimeFigureOut">
              <a:rPr lang="zh-CN" altLang="en-US"/>
              <a:pPr>
                <a:defRPr/>
              </a:pPr>
              <a:t>2019/12/2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3575D4F7-E07D-4957-83F2-E1DF34778995}"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81BF2F0-4174-4D0C-85AF-399FA1C8E23A}" type="datetimeFigureOut">
              <a:rPr lang="zh-CN" altLang="en-US"/>
              <a:pPr>
                <a:defRPr/>
              </a:pPr>
              <a:t>2019/12/2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6AB39FC-5BDB-47B0-B453-93130DF594A5}" type="slidenum">
              <a:rPr lang="zh-CN" altLang="en-US"/>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418" y="365125"/>
            <a:ext cx="10518338"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DA49CAF-177C-424B-A351-02D76CD05E99}" type="datetimeFigureOut">
              <a:rPr lang="zh-CN" altLang="en-US"/>
              <a:pPr>
                <a:defRPr/>
              </a:pPr>
              <a:t>2019/12/2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C575C8E-7333-4610-96F3-CF0B52514B6C}"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CFCAACC-7023-4012-907A-4B1B8F4D762A}" type="datetimeFigureOut">
              <a:rPr lang="zh-CN" altLang="en-US"/>
              <a:pPr>
                <a:defRPr/>
              </a:pPr>
              <a:t>2019/12/2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A31FAD0-AEDE-492B-85A6-442A23CABD7A}"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01CA6C0D-7839-4FEF-BC4A-E3CC85CE8004}" type="datetimeFigureOut">
              <a:rPr lang="zh-CN" altLang="en-US"/>
              <a:pPr>
                <a:defRPr/>
              </a:pPr>
              <a:t>2019/12/2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9FF362DF-54D1-4470-99CC-AB9B358B857C}"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D19E2EF9-6BC7-4C82-9D2B-3B600A023AB1}" type="datetimeFigureOut">
              <a:rPr lang="zh-CN" altLang="en-US"/>
              <a:pPr>
                <a:defRPr/>
              </a:pPr>
              <a:t>2019/12/2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265C4FD8-5F55-4C69-B301-ED323ECAF290}"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66C7ACFF-973F-401F-B191-BC55299FE212}" type="datetimeFigureOut">
              <a:rPr lang="zh-CN" altLang="en-US"/>
              <a:pPr>
                <a:defRPr/>
              </a:pPr>
              <a:t>2019/12/2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C75E4F25-D19B-411C-B606-D1863FD17388}"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1" descr="C:\Users\DELL\Desktop\宝石花副本.png"/>
          <p:cNvPicPr>
            <a:picLocks noChangeAspect="1" noChangeArrowheads="1"/>
          </p:cNvPicPr>
          <p:nvPr userDrawn="1"/>
        </p:nvPicPr>
        <p:blipFill>
          <a:blip r:embed="rId2" cstate="print"/>
          <a:srcRect/>
          <a:stretch>
            <a:fillRect/>
          </a:stretch>
        </p:blipFill>
        <p:spPr bwMode="auto">
          <a:xfrm>
            <a:off x="10669588" y="357188"/>
            <a:ext cx="928687" cy="89535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fld id="{31E65258-978D-4BDC-8EF6-7807BC8FFC20}" type="datetimeFigureOut">
              <a:rPr lang="zh-CN" altLang="en-US"/>
              <a:pPr>
                <a:defRPr/>
              </a:pPr>
              <a:t>2019/12/2</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fld id="{0B6632C9-1BB6-4EE4-8386-7E848460E0EF}"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753EDC7-2A65-4FC0-A67B-CB4C2ECAF8D2}" type="datetimeFigureOut">
              <a:rPr lang="zh-CN" altLang="en-US"/>
              <a:pPr>
                <a:defRPr/>
              </a:pPr>
              <a:t>2019/12/2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8ACACB2-DD68-4C9D-AEF4-D0F3CFD78BCA}"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7E39865-949E-4EB9-B5E5-6D361042CF80}" type="datetimeFigureOut">
              <a:rPr lang="zh-CN" altLang="en-US"/>
              <a:pPr>
                <a:defRPr/>
              </a:pPr>
              <a:t>2019/12/2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A08FC152-B969-41F7-BE1D-53AFCE943107}"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5975"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0"/>
            <a:ext cx="10975975"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6388"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F513818-3B18-45D2-AEF8-7B5741387BFA}" type="datetimeFigureOut">
              <a:rPr lang="zh-CN" altLang="en-US"/>
              <a:pPr>
                <a:defRPr/>
              </a:pPr>
              <a:t>2019/12/2</a:t>
            </a:fld>
            <a:endParaRPr lang="zh-CN" altLang="en-US"/>
          </a:p>
        </p:txBody>
      </p:sp>
      <p:sp>
        <p:nvSpPr>
          <p:cNvPr id="5" name="页脚占位符 4"/>
          <p:cNvSpPr>
            <a:spLocks noGrp="1"/>
          </p:cNvSpPr>
          <p:nvPr>
            <p:ph type="ftr" sz="quarter" idx="3"/>
          </p:nvPr>
        </p:nvSpPr>
        <p:spPr>
          <a:xfrm>
            <a:off x="4167188"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9188" y="6356350"/>
            <a:ext cx="2846387"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fld id="{AD240C3C-BDE7-4A30-9304-77E2B91967DA}"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38468;&#20214;&#65300;&#23433;&#20840;&#29305;&#31181;&#20135;&#21697;&#21517;&#24405;.docx"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218.31.33.34:7001/"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cx.cnca.cn/CertECloud/index/index/page" TargetMode="External"/><Relationship Id="rId2" Type="http://schemas.openxmlformats.org/officeDocument/2006/relationships/hyperlink" Target="http://www.cnse.gov.cn/publicity/staff"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背景音乐 - 纯音乐 - 你是爱 Ppt2.mp3">
            <a:hlinkClick r:id="" action="ppaction://media"/>
          </p:cNvPr>
          <p:cNvPicPr>
            <a:picLocks noChangeAspect="1"/>
          </p:cNvPicPr>
          <p:nvPr/>
        </p:nvPicPr>
        <p:blipFill>
          <a:blip r:embed="rId3" cstate="print"/>
          <a:srcRect/>
          <a:stretch>
            <a:fillRect/>
          </a:stretch>
        </p:blipFill>
        <p:spPr bwMode="auto">
          <a:xfrm>
            <a:off x="-1017588" y="-593725"/>
            <a:ext cx="609600" cy="609600"/>
          </a:xfrm>
          <a:prstGeom prst="rect">
            <a:avLst/>
          </a:prstGeom>
          <a:noFill/>
          <a:ln w="9525">
            <a:noFill/>
            <a:miter lim="800000"/>
            <a:headEnd/>
            <a:tailEnd/>
          </a:ln>
        </p:spPr>
      </p:pic>
      <p:sp>
        <p:nvSpPr>
          <p:cNvPr id="2" name="圆角矩形 1"/>
          <p:cNvSpPr/>
          <p:nvPr/>
        </p:nvSpPr>
        <p:spPr>
          <a:xfrm>
            <a:off x="1344613" y="50800"/>
            <a:ext cx="3024187" cy="4937125"/>
          </a:xfrm>
          <a:prstGeom prst="roundRect">
            <a:avLst>
              <a:gd name="adj" fmla="val 50000"/>
            </a:avLst>
          </a:prstGeom>
          <a:noFill/>
          <a:ln w="12700">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椭圆 59"/>
          <p:cNvSpPr/>
          <p:nvPr/>
        </p:nvSpPr>
        <p:spPr>
          <a:xfrm flipH="1">
            <a:off x="3951288" y="4303713"/>
            <a:ext cx="417512" cy="41751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1" name="椭圆 60"/>
          <p:cNvSpPr/>
          <p:nvPr/>
        </p:nvSpPr>
        <p:spPr>
          <a:xfrm flipH="1">
            <a:off x="1443038" y="4737100"/>
            <a:ext cx="276225" cy="276225"/>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2" name="椭圆 61"/>
          <p:cNvSpPr/>
          <p:nvPr/>
        </p:nvSpPr>
        <p:spPr>
          <a:xfrm flipH="1">
            <a:off x="768350" y="3265488"/>
            <a:ext cx="344488" cy="344487"/>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3" name="椭圆 62"/>
          <p:cNvSpPr/>
          <p:nvPr/>
        </p:nvSpPr>
        <p:spPr>
          <a:xfrm flipH="1">
            <a:off x="2293938" y="5008563"/>
            <a:ext cx="581025" cy="581025"/>
          </a:xfrm>
          <a:prstGeom prst="ellipse">
            <a:avLst/>
          </a:prstGeom>
          <a:solidFill>
            <a:srgbClr val="2DB2A4"/>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4" name="椭圆 63"/>
          <p:cNvSpPr/>
          <p:nvPr/>
        </p:nvSpPr>
        <p:spPr>
          <a:xfrm flipH="1">
            <a:off x="2309813" y="1528763"/>
            <a:ext cx="565150" cy="565150"/>
          </a:xfrm>
          <a:prstGeom prst="ellipse">
            <a:avLst/>
          </a:prstGeom>
          <a:solidFill>
            <a:srgbClr val="2DB2A4"/>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5" name="椭圆 64"/>
          <p:cNvSpPr/>
          <p:nvPr/>
        </p:nvSpPr>
        <p:spPr>
          <a:xfrm flipH="1">
            <a:off x="1776413" y="2105025"/>
            <a:ext cx="276225" cy="276225"/>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6" name="椭圆 65"/>
          <p:cNvSpPr/>
          <p:nvPr/>
        </p:nvSpPr>
        <p:spPr>
          <a:xfrm flipH="1">
            <a:off x="3582988" y="1743075"/>
            <a:ext cx="274637" cy="276225"/>
          </a:xfrm>
          <a:prstGeom prst="ellipse">
            <a:avLst/>
          </a:prstGeom>
          <a:solidFill>
            <a:srgbClr val="2DB2A4"/>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7" name="矩形 66"/>
          <p:cNvSpPr>
            <a:spLocks noChangeArrowheads="1"/>
          </p:cNvSpPr>
          <p:nvPr/>
        </p:nvSpPr>
        <p:spPr bwMode="auto">
          <a:xfrm>
            <a:off x="5138738" y="2043113"/>
            <a:ext cx="5865812" cy="706437"/>
          </a:xfrm>
          <a:prstGeom prst="rect">
            <a:avLst/>
          </a:prstGeom>
          <a:noFill/>
          <a:ln w="9525">
            <a:noFill/>
            <a:miter lim="800000"/>
          </a:ln>
        </p:spPr>
        <p:txBody>
          <a:bodyPr>
            <a:spAutoFit/>
          </a:bodyPr>
          <a:lstStyle/>
          <a:p>
            <a:pPr algn="ctr" eaLnBrk="1" hangingPunct="1"/>
            <a:r>
              <a:rPr lang="zh-CN" altLang="en-US" sz="4000" b="1">
                <a:solidFill>
                  <a:srgbClr val="2DB2A4"/>
                </a:solidFill>
                <a:latin typeface="微软雅黑" panose="020B0503020204020204" pitchFamily="34" charset="-122"/>
                <a:ea typeface="微软雅黑" panose="020B0503020204020204" pitchFamily="34" charset="-122"/>
                <a:sym typeface="微软雅黑" panose="020B0503020204020204" pitchFamily="34" charset="-122"/>
              </a:rPr>
              <a:t>西部钻探工程公司</a:t>
            </a:r>
            <a:endParaRPr lang="zh-CN" altLang="zh-CN" sz="4000" b="1">
              <a:solidFill>
                <a:srgbClr val="2DB2A4"/>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8" name="直接连接符 67"/>
          <p:cNvCxnSpPr/>
          <p:nvPr/>
        </p:nvCxnSpPr>
        <p:spPr>
          <a:xfrm>
            <a:off x="4837113" y="2867025"/>
            <a:ext cx="61928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837113" y="2924175"/>
            <a:ext cx="619283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a:spLocks noChangeArrowheads="1"/>
          </p:cNvSpPr>
          <p:nvPr/>
        </p:nvSpPr>
        <p:spPr bwMode="auto">
          <a:xfrm>
            <a:off x="4081463" y="2924175"/>
            <a:ext cx="7704137" cy="769938"/>
          </a:xfrm>
          <a:prstGeom prst="rect">
            <a:avLst/>
          </a:prstGeom>
          <a:noFill/>
          <a:ln w="9525">
            <a:noFill/>
            <a:miter lim="800000"/>
          </a:ln>
        </p:spPr>
        <p:txBody>
          <a:bodyPr>
            <a:spAutoFit/>
          </a:bodyPr>
          <a:lstStyle/>
          <a:p>
            <a:pPr algn="ctr" eaLnBrk="1" hangingPunct="1"/>
            <a:r>
              <a:rPr lang="zh-CN" altLang="en-US" sz="4400" b="1">
                <a:solidFill>
                  <a:srgbClr val="F77A08"/>
                </a:solidFill>
                <a:latin typeface="微软雅黑" panose="020B0503020204020204" pitchFamily="34" charset="-122"/>
                <a:ea typeface="微软雅黑" panose="020B0503020204020204" pitchFamily="34" charset="-122"/>
                <a:sym typeface="微软雅黑" panose="020B0503020204020204" pitchFamily="34" charset="-122"/>
              </a:rPr>
              <a:t>质量认可安全准入培训课件</a:t>
            </a:r>
          </a:p>
        </p:txBody>
      </p:sp>
      <p:cxnSp>
        <p:nvCxnSpPr>
          <p:cNvPr id="80" name="直接连接符 79"/>
          <p:cNvCxnSpPr/>
          <p:nvPr/>
        </p:nvCxnSpPr>
        <p:spPr>
          <a:xfrm>
            <a:off x="4837113" y="3789363"/>
            <a:ext cx="61928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837113" y="3846513"/>
            <a:ext cx="619283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37" name="矩形 82"/>
          <p:cNvSpPr>
            <a:spLocks noChangeArrowheads="1"/>
          </p:cNvSpPr>
          <p:nvPr/>
        </p:nvSpPr>
        <p:spPr bwMode="auto">
          <a:xfrm>
            <a:off x="5737225" y="4038600"/>
            <a:ext cx="4267200" cy="339725"/>
          </a:xfrm>
          <a:prstGeom prst="rect">
            <a:avLst/>
          </a:prstGeom>
          <a:noFill/>
          <a:ln w="9525">
            <a:noFill/>
            <a:miter lim="800000"/>
          </a:ln>
        </p:spPr>
        <p:txBody>
          <a:bodyPr>
            <a:spAutoFit/>
          </a:bodyPr>
          <a:lstStyle/>
          <a:p>
            <a:pPr algn="dist" eaLnBrk="1" hangingPunct="1"/>
            <a:endParaRPr lang="zh-CN" altLang="en-US" sz="1600">
              <a:solidFill>
                <a:srgbClr val="00B050"/>
              </a:solidFill>
              <a:latin typeface="Impact MT Std"/>
            </a:endParaRPr>
          </a:p>
        </p:txBody>
      </p:sp>
      <p:cxnSp>
        <p:nvCxnSpPr>
          <p:cNvPr id="84" name="直接连接符 83"/>
          <p:cNvCxnSpPr/>
          <p:nvPr/>
        </p:nvCxnSpPr>
        <p:spPr bwMode="auto">
          <a:xfrm>
            <a:off x="4837113" y="4178300"/>
            <a:ext cx="1620837" cy="0"/>
          </a:xfrm>
          <a:prstGeom prst="line">
            <a:avLst/>
          </a:prstGeom>
          <a:noFill/>
          <a:ln w="12700" cap="flat" cmpd="sng" algn="ctr">
            <a:solidFill>
              <a:schemeClr val="bg1">
                <a:lumMod val="75000"/>
              </a:schemeClr>
            </a:solidFill>
            <a:prstDash val="solid"/>
          </a:ln>
          <a:effectLst/>
        </p:spPr>
      </p:cxnSp>
      <p:cxnSp>
        <p:nvCxnSpPr>
          <p:cNvPr id="85" name="直接连接符 84"/>
          <p:cNvCxnSpPr/>
          <p:nvPr/>
        </p:nvCxnSpPr>
        <p:spPr bwMode="auto">
          <a:xfrm>
            <a:off x="9383713" y="4178300"/>
            <a:ext cx="1620837" cy="0"/>
          </a:xfrm>
          <a:prstGeom prst="line">
            <a:avLst/>
          </a:prstGeom>
          <a:noFill/>
          <a:ln w="12700" cap="flat" cmpd="sng" algn="ctr">
            <a:solidFill>
              <a:schemeClr val="bg1">
                <a:lumMod val="75000"/>
              </a:schemeClr>
            </a:solidFill>
            <a:prstDash val="solid"/>
          </a:ln>
          <a:effectLst/>
        </p:spPr>
      </p:cxnSp>
      <p:sp>
        <p:nvSpPr>
          <p:cNvPr id="5140" name="矩形 85"/>
          <p:cNvSpPr>
            <a:spLocks noChangeArrowheads="1"/>
          </p:cNvSpPr>
          <p:nvPr/>
        </p:nvSpPr>
        <p:spPr bwMode="auto">
          <a:xfrm>
            <a:off x="7085013" y="4011613"/>
            <a:ext cx="1939925" cy="368300"/>
          </a:xfrm>
          <a:prstGeom prst="rect">
            <a:avLst/>
          </a:prstGeom>
          <a:noFill/>
          <a:ln w="9525">
            <a:noFill/>
            <a:miter lim="800000"/>
          </a:ln>
        </p:spPr>
        <p:txBody>
          <a:bodyPr wrap="none">
            <a:spAutoFit/>
          </a:bodyPr>
          <a:lstStyle/>
          <a:p>
            <a:pPr algn="ctr" eaLnBrk="1" hangingPunct="1"/>
            <a:r>
              <a:rPr lang="en-US" altLang="zh-CN" b="1">
                <a:solidFill>
                  <a:srgbClr val="F77A08"/>
                </a:solidFill>
                <a:latin typeface="方正兰亭黑简体"/>
                <a:ea typeface="方正兰亭黑简体"/>
                <a:cs typeface="方正兰亭黑简体"/>
              </a:rPr>
              <a:t>quality  Safety</a:t>
            </a:r>
          </a:p>
        </p:txBody>
      </p:sp>
      <p:grpSp>
        <p:nvGrpSpPr>
          <p:cNvPr id="3" name="组合 86"/>
          <p:cNvGrpSpPr/>
          <p:nvPr/>
        </p:nvGrpSpPr>
        <p:grpSpPr bwMode="auto">
          <a:xfrm>
            <a:off x="7026275" y="4643438"/>
            <a:ext cx="1955800" cy="484187"/>
            <a:chOff x="2713211" y="2267658"/>
            <a:chExt cx="1584176" cy="484779"/>
          </a:xfrm>
        </p:grpSpPr>
        <p:sp>
          <p:nvSpPr>
            <p:cNvPr id="88" name="圆角矩形 87"/>
            <p:cNvSpPr/>
            <p:nvPr/>
          </p:nvSpPr>
          <p:spPr>
            <a:xfrm>
              <a:off x="2713211" y="2267658"/>
              <a:ext cx="1584176" cy="484779"/>
            </a:xfrm>
            <a:prstGeom prst="roundRect">
              <a:avLst>
                <a:gd name="adj" fmla="val 50000"/>
              </a:avLst>
            </a:prstGeom>
            <a:solidFill>
              <a:srgbClr val="2DB2A4"/>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9" name="圆角矩形 88"/>
            <p:cNvSpPr/>
            <p:nvPr/>
          </p:nvSpPr>
          <p:spPr>
            <a:xfrm>
              <a:off x="2781362" y="2305805"/>
              <a:ext cx="1447875" cy="408486"/>
            </a:xfrm>
            <a:prstGeom prst="roundRect">
              <a:avLst>
                <a:gd name="adj" fmla="val 50000"/>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0" name="文本框 26"/>
          <p:cNvSpPr txBox="1"/>
          <p:nvPr/>
        </p:nvSpPr>
        <p:spPr>
          <a:xfrm>
            <a:off x="7178675" y="4730750"/>
            <a:ext cx="1633538" cy="368300"/>
          </a:xfrm>
          <a:prstGeom prst="rect">
            <a:avLst/>
          </a:prstGeom>
          <a:noFill/>
        </p:spPr>
        <p:txBody>
          <a:bodyPr>
            <a:spAutoFit/>
          </a:bodyPr>
          <a:lstStyle/>
          <a:p>
            <a:pPr algn="ctr" eaLnBrk="1" fontAlgn="auto" hangingPunct="1">
              <a:spcBef>
                <a:spcPts val="0"/>
              </a:spcBef>
              <a:spcAft>
                <a:spcPts val="0"/>
              </a:spcAft>
              <a:defRPr/>
            </a:pPr>
            <a:r>
              <a:rPr lang="en-US" altLang="zh-CN" b="1" spc="100" dirty="0">
                <a:solidFill>
                  <a:srgbClr val="2DB2A4"/>
                </a:solidFill>
                <a:latin typeface="微软雅黑" panose="020B0503020204020204" pitchFamily="34" charset="-122"/>
                <a:ea typeface="微软雅黑" panose="020B0503020204020204" pitchFamily="34" charset="-122"/>
              </a:rPr>
              <a:t>2019</a:t>
            </a:r>
            <a:r>
              <a:rPr lang="zh-CN" altLang="en-US" b="1" spc="100" dirty="0">
                <a:solidFill>
                  <a:srgbClr val="2DB2A4"/>
                </a:solidFill>
                <a:latin typeface="微软雅黑" panose="020B0503020204020204" pitchFamily="34" charset="-122"/>
                <a:ea typeface="微软雅黑" panose="020B0503020204020204" pitchFamily="34" charset="-122"/>
              </a:rPr>
              <a:t>年</a:t>
            </a:r>
            <a:r>
              <a:rPr lang="en-US" altLang="zh-CN" b="1" spc="100" dirty="0" smtClean="0">
                <a:solidFill>
                  <a:srgbClr val="2DB2A4"/>
                </a:solidFill>
                <a:latin typeface="微软雅黑" panose="020B0503020204020204" pitchFamily="34" charset="-122"/>
                <a:ea typeface="微软雅黑" panose="020B0503020204020204" pitchFamily="34" charset="-122"/>
              </a:rPr>
              <a:t>11</a:t>
            </a:r>
            <a:r>
              <a:rPr lang="zh-CN" altLang="en-US" b="1" spc="100" dirty="0" smtClean="0">
                <a:solidFill>
                  <a:srgbClr val="2DB2A4"/>
                </a:solidFill>
                <a:latin typeface="微软雅黑" panose="020B0503020204020204" pitchFamily="34" charset="-122"/>
                <a:ea typeface="微软雅黑" panose="020B0503020204020204" pitchFamily="34" charset="-122"/>
              </a:rPr>
              <a:t>月</a:t>
            </a:r>
            <a:endParaRPr lang="zh-CN" altLang="en-US" b="1" spc="100" dirty="0">
              <a:solidFill>
                <a:srgbClr val="2DB2A4"/>
              </a:solidFill>
              <a:latin typeface="微软雅黑" panose="020B0503020204020204" pitchFamily="34" charset="-122"/>
              <a:ea typeface="微软雅黑" panose="020B0503020204020204" pitchFamily="34" charset="-122"/>
            </a:endParaRPr>
          </a:p>
        </p:txBody>
      </p:sp>
      <p:sp>
        <p:nvSpPr>
          <p:cNvPr id="91" name="TextBox 7"/>
          <p:cNvSpPr>
            <a:spLocks noChangeArrowheads="1"/>
          </p:cNvSpPr>
          <p:nvPr/>
        </p:nvSpPr>
        <p:spPr bwMode="auto">
          <a:xfrm>
            <a:off x="12145963" y="7265988"/>
            <a:ext cx="1800225" cy="614362"/>
          </a:xfrm>
          <a:prstGeom prst="rect">
            <a:avLst/>
          </a:prstGeom>
          <a:noFill/>
          <a:ln w="9525">
            <a:noFill/>
            <a:miter lim="800000"/>
          </a:ln>
        </p:spPr>
        <p:txBody>
          <a:bodyPr lIns="0" tIns="0" rIns="0" bIns="0">
            <a:spAutoFit/>
          </a:bodyPr>
          <a:lstStyle/>
          <a:p>
            <a:pPr eaLnBrk="1" hangingPunct="1"/>
            <a:r>
              <a:rPr lang="zh-CN" altLang="en-US" sz="4000">
                <a:solidFill>
                  <a:srgbClr val="2DB2A4"/>
                </a:solidFill>
                <a:latin typeface="方正兰亭黑简体"/>
                <a:ea typeface="方正兰亭黑简体"/>
                <a:cs typeface="LilyUPC" panose="020B0604020202020204" pitchFamily="34" charset="-34"/>
                <a:sym typeface="微软雅黑" panose="020B0503020204020204" pitchFamily="34" charset="-122"/>
              </a:rPr>
              <a:t>延时符</a:t>
            </a:r>
          </a:p>
        </p:txBody>
      </p:sp>
      <p:pic>
        <p:nvPicPr>
          <p:cNvPr id="5144" name="Picture 1" descr="C:\Users\DELL\Desktop\宝石花副本.png"/>
          <p:cNvPicPr>
            <a:picLocks noChangeAspect="1" noChangeArrowheads="1"/>
          </p:cNvPicPr>
          <p:nvPr/>
        </p:nvPicPr>
        <p:blipFill>
          <a:blip r:embed="rId5" cstate="print"/>
          <a:srcRect/>
          <a:stretch>
            <a:fillRect/>
          </a:stretch>
        </p:blipFill>
        <p:spPr bwMode="auto">
          <a:xfrm>
            <a:off x="1882775" y="2357438"/>
            <a:ext cx="2009775" cy="19383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p:cTn id="32" dur="500" fill="hold"/>
                                        <p:tgtEl>
                                          <p:spTgt spid="67"/>
                                        </p:tgtEl>
                                        <p:attrNameLst>
                                          <p:attrName>ppt_w</p:attrName>
                                        </p:attrNameLst>
                                      </p:cBhvr>
                                      <p:tavLst>
                                        <p:tav tm="0">
                                          <p:val>
                                            <p:fltVal val="0"/>
                                          </p:val>
                                        </p:tav>
                                        <p:tav tm="100000">
                                          <p:val>
                                            <p:strVal val="#ppt_w"/>
                                          </p:val>
                                        </p:tav>
                                      </p:tavLst>
                                    </p:anim>
                                    <p:anim calcmode="lin" valueType="num">
                                      <p:cBhvr>
                                        <p:cTn id="33" dur="500" fill="hold"/>
                                        <p:tgtEl>
                                          <p:spTgt spid="67"/>
                                        </p:tgtEl>
                                        <p:attrNameLst>
                                          <p:attrName>ppt_h</p:attrName>
                                        </p:attrNameLst>
                                      </p:cBhvr>
                                      <p:tavLst>
                                        <p:tav tm="0">
                                          <p:val>
                                            <p:fltVal val="0"/>
                                          </p:val>
                                        </p:tav>
                                        <p:tav tm="100000">
                                          <p:val>
                                            <p:strVal val="#ppt_h"/>
                                          </p:val>
                                        </p:tav>
                                      </p:tavLst>
                                    </p:anim>
                                    <p:animEffect transition="in" filter="fade">
                                      <p:cBhvr>
                                        <p:cTn id="34" dur="500"/>
                                        <p:tgtEl>
                                          <p:spTgt spid="67"/>
                                        </p:tgtEl>
                                      </p:cBhvr>
                                    </p:animEffect>
                                  </p:childTnLst>
                                </p:cTn>
                              </p:par>
                              <p:par>
                                <p:cTn id="35" presetID="2" presetClass="entr" presetSubtype="8" fill="hold" nodeType="withEffect">
                                  <p:stCondLst>
                                    <p:cond delay="25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fill="hold"/>
                                        <p:tgtEl>
                                          <p:spTgt spid="68"/>
                                        </p:tgtEl>
                                        <p:attrNameLst>
                                          <p:attrName>ppt_x</p:attrName>
                                        </p:attrNameLst>
                                      </p:cBhvr>
                                      <p:tavLst>
                                        <p:tav tm="0">
                                          <p:val>
                                            <p:strVal val="0-#ppt_w/2"/>
                                          </p:val>
                                        </p:tav>
                                        <p:tav tm="100000">
                                          <p:val>
                                            <p:strVal val="#ppt_x"/>
                                          </p:val>
                                        </p:tav>
                                      </p:tavLst>
                                    </p:anim>
                                    <p:anim calcmode="lin" valueType="num">
                                      <p:cBhvr additive="base">
                                        <p:cTn id="38" dur="500" fill="hold"/>
                                        <p:tgtEl>
                                          <p:spTgt spid="68"/>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50"/>
                                  </p:stCondLst>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fill="hold"/>
                                        <p:tgtEl>
                                          <p:spTgt spid="69"/>
                                        </p:tgtEl>
                                        <p:attrNameLst>
                                          <p:attrName>ppt_x</p:attrName>
                                        </p:attrNameLst>
                                      </p:cBhvr>
                                      <p:tavLst>
                                        <p:tav tm="0">
                                          <p:val>
                                            <p:strVal val="0-#ppt_w/2"/>
                                          </p:val>
                                        </p:tav>
                                        <p:tav tm="100000">
                                          <p:val>
                                            <p:strVal val="#ppt_x"/>
                                          </p:val>
                                        </p:tav>
                                      </p:tavLst>
                                    </p:anim>
                                    <p:anim calcmode="lin" valueType="num">
                                      <p:cBhvr additive="base">
                                        <p:cTn id="42" dur="500" fill="hold"/>
                                        <p:tgtEl>
                                          <p:spTgt spid="69"/>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70"/>
                                        </p:tgtEl>
                                        <p:attrNameLst>
                                          <p:attrName>ppt_y</p:attrName>
                                        </p:attrNameLst>
                                      </p:cBhvr>
                                      <p:tavLst>
                                        <p:tav tm="0">
                                          <p:val>
                                            <p:strVal val="#ppt_y"/>
                                          </p:val>
                                        </p:tav>
                                        <p:tav tm="100000">
                                          <p:val>
                                            <p:strVal val="#ppt_y"/>
                                          </p:val>
                                        </p:tav>
                                      </p:tavLst>
                                    </p:anim>
                                    <p:anim calcmode="lin" valueType="num">
                                      <p:cBhvr>
                                        <p:cTn id="4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70"/>
                                        </p:tgtEl>
                                      </p:cBhvr>
                                    </p:animEffect>
                                  </p:childTnLst>
                                </p:cTn>
                              </p:par>
                              <p:par>
                                <p:cTn id="51" presetID="2" presetClass="entr" presetSubtype="8" fill="hold" nodeType="withEffect">
                                  <p:stCondLst>
                                    <p:cond delay="25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0-#ppt_w/2"/>
                                          </p:val>
                                        </p:tav>
                                        <p:tav tm="100000">
                                          <p:val>
                                            <p:strVal val="#ppt_x"/>
                                          </p:val>
                                        </p:tav>
                                      </p:tavLst>
                                    </p:anim>
                                    <p:anim calcmode="lin" valueType="num">
                                      <p:cBhvr additive="base">
                                        <p:cTn id="54" dur="500" fill="hold"/>
                                        <p:tgtEl>
                                          <p:spTgt spid="8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50"/>
                                  </p:stCondLst>
                                  <p:childTnLst>
                                    <p:set>
                                      <p:cBhvr>
                                        <p:cTn id="56" dur="1" fill="hold">
                                          <p:stCondLst>
                                            <p:cond delay="0"/>
                                          </p:stCondLst>
                                        </p:cTn>
                                        <p:tgtEl>
                                          <p:spTgt spid="81"/>
                                        </p:tgtEl>
                                        <p:attrNameLst>
                                          <p:attrName>style.visibility</p:attrName>
                                        </p:attrNameLst>
                                      </p:cBhvr>
                                      <p:to>
                                        <p:strVal val="visible"/>
                                      </p:to>
                                    </p:set>
                                    <p:anim calcmode="lin" valueType="num">
                                      <p:cBhvr additive="base">
                                        <p:cTn id="57" dur="500" fill="hold"/>
                                        <p:tgtEl>
                                          <p:spTgt spid="81"/>
                                        </p:tgtEl>
                                        <p:attrNameLst>
                                          <p:attrName>ppt_x</p:attrName>
                                        </p:attrNameLst>
                                      </p:cBhvr>
                                      <p:tavLst>
                                        <p:tav tm="0">
                                          <p:val>
                                            <p:strVal val="0-#ppt_w/2"/>
                                          </p:val>
                                        </p:tav>
                                        <p:tav tm="100000">
                                          <p:val>
                                            <p:strVal val="#ppt_x"/>
                                          </p:val>
                                        </p:tav>
                                      </p:tavLst>
                                    </p:anim>
                                    <p:anim calcmode="lin" valueType="num">
                                      <p:cBhvr additive="base">
                                        <p:cTn id="58" dur="500" fill="hold"/>
                                        <p:tgtEl>
                                          <p:spTgt spid="81"/>
                                        </p:tgtEl>
                                        <p:attrNameLst>
                                          <p:attrName>ppt_y</p:attrName>
                                        </p:attrNameLst>
                                      </p:cBhvr>
                                      <p:tavLst>
                                        <p:tav tm="0">
                                          <p:val>
                                            <p:strVal val="#ppt_y"/>
                                          </p:val>
                                        </p:tav>
                                        <p:tav tm="100000">
                                          <p:val>
                                            <p:strVal val="#ppt_y"/>
                                          </p:val>
                                        </p:tav>
                                      </p:tavLst>
                                    </p:anim>
                                  </p:childTnLst>
                                </p:cTn>
                              </p:par>
                            </p:childTnLst>
                          </p:cTn>
                        </p:par>
                        <p:par>
                          <p:cTn id="59" fill="hold">
                            <p:stCondLst>
                              <p:cond delay="2050"/>
                            </p:stCondLst>
                            <p:childTnLst>
                              <p:par>
                                <p:cTn id="60" presetID="12" presetClass="entr" presetSubtype="8"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p:tgtEl>
                                          <p:spTgt spid="3"/>
                                        </p:tgtEl>
                                        <p:attrNameLst>
                                          <p:attrName>ppt_x</p:attrName>
                                        </p:attrNameLst>
                                      </p:cBhvr>
                                      <p:tavLst>
                                        <p:tav tm="0">
                                          <p:val>
                                            <p:strVal val="#ppt_x-#ppt_w*1.125000"/>
                                          </p:val>
                                        </p:tav>
                                        <p:tav tm="100000">
                                          <p:val>
                                            <p:strVal val="#ppt_x"/>
                                          </p:val>
                                        </p:tav>
                                      </p:tavLst>
                                    </p:anim>
                                    <p:animEffect transition="in" filter="wipe(right)">
                                      <p:cBhvr>
                                        <p:cTn id="63" dur="500"/>
                                        <p:tgtEl>
                                          <p:spTgt spid="3"/>
                                        </p:tgtEl>
                                      </p:cBhvr>
                                    </p:animEffect>
                                  </p:childTnLst>
                                </p:cTn>
                              </p:par>
                              <p:par>
                                <p:cTn id="64" presetID="53" presetClass="entr" presetSubtype="16" fill="hold" grpId="0" nodeType="withEffect">
                                  <p:stCondLst>
                                    <p:cond delay="0"/>
                                  </p:stCondLst>
                                  <p:iterate type="lt">
                                    <p:tmPct val="20000"/>
                                  </p:iterate>
                                  <p:childTnLst>
                                    <p:set>
                                      <p:cBhvr>
                                        <p:cTn id="65" dur="1" fill="hold">
                                          <p:stCondLst>
                                            <p:cond delay="0"/>
                                          </p:stCondLst>
                                        </p:cTn>
                                        <p:tgtEl>
                                          <p:spTgt spid="90"/>
                                        </p:tgtEl>
                                        <p:attrNameLst>
                                          <p:attrName>style.visibility</p:attrName>
                                        </p:attrNameLst>
                                      </p:cBhvr>
                                      <p:to>
                                        <p:strVal val="visible"/>
                                      </p:to>
                                    </p:set>
                                    <p:anim calcmode="lin" valueType="num">
                                      <p:cBhvr>
                                        <p:cTn id="66" dur="500" fill="hold"/>
                                        <p:tgtEl>
                                          <p:spTgt spid="90"/>
                                        </p:tgtEl>
                                        <p:attrNameLst>
                                          <p:attrName>ppt_w</p:attrName>
                                        </p:attrNameLst>
                                      </p:cBhvr>
                                      <p:tavLst>
                                        <p:tav tm="0">
                                          <p:val>
                                            <p:fltVal val="0"/>
                                          </p:val>
                                        </p:tav>
                                        <p:tav tm="100000">
                                          <p:val>
                                            <p:strVal val="#ppt_w"/>
                                          </p:val>
                                        </p:tav>
                                      </p:tavLst>
                                    </p:anim>
                                    <p:anim calcmode="lin" valueType="num">
                                      <p:cBhvr>
                                        <p:cTn id="67" dur="500" fill="hold"/>
                                        <p:tgtEl>
                                          <p:spTgt spid="90"/>
                                        </p:tgtEl>
                                        <p:attrNameLst>
                                          <p:attrName>ppt_h</p:attrName>
                                        </p:attrNameLst>
                                      </p:cBhvr>
                                      <p:tavLst>
                                        <p:tav tm="0">
                                          <p:val>
                                            <p:fltVal val="0"/>
                                          </p:val>
                                        </p:tav>
                                        <p:tav tm="100000">
                                          <p:val>
                                            <p:strVal val="#ppt_h"/>
                                          </p:val>
                                        </p:tav>
                                      </p:tavLst>
                                    </p:anim>
                                    <p:animEffect transition="in" filter="fade">
                                      <p:cBhvr>
                                        <p:cTn id="68" dur="500"/>
                                        <p:tgtEl>
                                          <p:spTgt spid="90"/>
                                        </p:tgtEl>
                                      </p:cBhvr>
                                    </p:animEffect>
                                  </p:childTnLst>
                                </p:cTn>
                              </p:par>
                            </p:childTnLst>
                          </p:cTn>
                        </p:par>
                        <p:par>
                          <p:cTn id="69" fill="hold">
                            <p:stCondLst>
                              <p:cond delay="3250"/>
                            </p:stCondLst>
                            <p:childTnLst>
                              <p:par>
                                <p:cTn id="70" presetID="53" presetClass="entr" presetSubtype="16"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 calcmode="lin" valueType="num">
                                      <p:cBhvr>
                                        <p:cTn id="72" dur="1000" fill="hold"/>
                                        <p:tgtEl>
                                          <p:spTgt spid="91"/>
                                        </p:tgtEl>
                                        <p:attrNameLst>
                                          <p:attrName>ppt_w</p:attrName>
                                        </p:attrNameLst>
                                      </p:cBhvr>
                                      <p:tavLst>
                                        <p:tav tm="0">
                                          <p:val>
                                            <p:fltVal val="0"/>
                                          </p:val>
                                        </p:tav>
                                        <p:tav tm="100000">
                                          <p:val>
                                            <p:strVal val="#ppt_w"/>
                                          </p:val>
                                        </p:tav>
                                      </p:tavLst>
                                    </p:anim>
                                    <p:anim calcmode="lin" valueType="num">
                                      <p:cBhvr>
                                        <p:cTn id="73" dur="1000" fill="hold"/>
                                        <p:tgtEl>
                                          <p:spTgt spid="91"/>
                                        </p:tgtEl>
                                        <p:attrNameLst>
                                          <p:attrName>ppt_h</p:attrName>
                                        </p:attrNameLst>
                                      </p:cBhvr>
                                      <p:tavLst>
                                        <p:tav tm="0">
                                          <p:val>
                                            <p:fltVal val="0"/>
                                          </p:val>
                                        </p:tav>
                                        <p:tav tm="100000">
                                          <p:val>
                                            <p:strVal val="#ppt_h"/>
                                          </p:val>
                                        </p:tav>
                                      </p:tavLst>
                                    </p:anim>
                                    <p:animEffect transition="in" filter="fade">
                                      <p:cBhvr>
                                        <p:cTn id="74"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0" grpId="0" animBg="1"/>
      <p:bldP spid="61" grpId="0" animBg="1"/>
      <p:bldP spid="62" grpId="0" animBg="1"/>
      <p:bldP spid="63" grpId="0" animBg="1"/>
      <p:bldP spid="64" grpId="0" animBg="1"/>
      <p:bldP spid="65" grpId="0" animBg="1"/>
      <p:bldP spid="66" grpId="0" animBg="1"/>
      <p:bldP spid="67" grpId="0"/>
      <p:bldP spid="70" grpId="0"/>
      <p:bldP spid="90" grpId="0"/>
      <p:bldP spid="9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54513" y="2000240"/>
            <a:ext cx="3000396" cy="1785950"/>
          </a:xfrm>
          <a:prstGeom prst="rect">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3200" dirty="0">
                <a:latin typeface="微软雅黑" panose="020B0503020204020204" pitchFamily="34" charset="-122"/>
                <a:ea typeface="微软雅黑" panose="020B0503020204020204" pitchFamily="34" charset="-122"/>
              </a:rPr>
              <a:t>安全准入</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963" y="2000250"/>
            <a:ext cx="10001250" cy="3233738"/>
          </a:xfrm>
          <a:prstGeom prst="rect">
            <a:avLst/>
          </a:prstGeom>
          <a:noFill/>
          <a:ln w="28575">
            <a:solidFill>
              <a:schemeClr val="bg2">
                <a:lumMod val="50000"/>
              </a:schemeClr>
            </a:solidFill>
          </a:ln>
          <a:effectLst/>
        </p:spPr>
        <p:txBody>
          <a:bodyPr>
            <a:spAutoFit/>
          </a:bodyPr>
          <a:lstStyle/>
          <a:p>
            <a:pPr eaLnBrk="1" fontAlgn="auto" hangingPunct="1">
              <a:lnSpc>
                <a:spcPts val="3500"/>
              </a:lnSpc>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       工程技术服务承包商：</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主要指在公司范围内从事钻井（含钻井液和定向井）、测井、录井、固井、试油（气）、压裂酸化、井下作业等从事井筒技术服务的单位。</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       建筑施工建设服务承包商</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：建筑施工指为公司提供建筑设计、</a:t>
            </a:r>
            <a:r>
              <a:rPr lang="en-US" altLang="en-US" sz="2400" b="1" dirty="0">
                <a:solidFill>
                  <a:schemeClr val="tx2">
                    <a:lumMod val="75000"/>
                  </a:schemeClr>
                </a:solidFill>
                <a:latin typeface="微软雅黑" panose="020B0503020204020204" pitchFamily="34" charset="-122"/>
                <a:ea typeface="微软雅黑" panose="020B0503020204020204" pitchFamily="34" charset="-122"/>
              </a:rPr>
              <a:t>施工、修缮</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，钻前工程施工的服务单位；油气管道建设是指油气输送系统的工艺设计、管道的机械设计、厂站管道的建设安装等建设及运行的技术管理等工作的服务单位。</a:t>
            </a:r>
          </a:p>
        </p:txBody>
      </p:sp>
      <p:pic>
        <p:nvPicPr>
          <p:cNvPr id="37891" name="Picture 2"/>
          <p:cNvPicPr>
            <a:picLocks noChangeAspect="1" noChangeArrowheads="1"/>
          </p:cNvPicPr>
          <p:nvPr/>
        </p:nvPicPr>
        <p:blipFill>
          <a:blip r:embed="rId2" cstate="print"/>
          <a:srcRect/>
          <a:stretch>
            <a:fillRect/>
          </a:stretch>
        </p:blipFill>
        <p:spPr bwMode="auto">
          <a:xfrm>
            <a:off x="668338" y="285750"/>
            <a:ext cx="2133600" cy="10763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963" y="2000250"/>
            <a:ext cx="10001250" cy="2336800"/>
          </a:xfrm>
          <a:prstGeom prst="rect">
            <a:avLst/>
          </a:prstGeom>
          <a:noFill/>
          <a:ln w="28575">
            <a:solidFill>
              <a:schemeClr val="bg2">
                <a:lumMod val="50000"/>
              </a:schemeClr>
            </a:solidFill>
          </a:ln>
          <a:effectLst/>
        </p:spPr>
        <p:txBody>
          <a:bodyPr>
            <a:spAutoFit/>
          </a:bodyPr>
          <a:lstStyle/>
          <a:p>
            <a:pPr eaLnBrk="1" fontAlgn="auto" hangingPunct="1">
              <a:lnSpc>
                <a:spcPts val="3500"/>
              </a:lnSpc>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         装置设备检维修承包商：</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是指为保持、恢复以及提升设备技术状态进行的技术活动服务单位。</a:t>
            </a:r>
          </a:p>
          <a:p>
            <a:pPr eaLnBrk="1" fontAlgn="auto" hangingPunct="1">
              <a:lnSpc>
                <a:spcPts val="3500"/>
              </a:lnSpc>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        货物运输及井队搬迁承包商</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：货物运输是指利用公路、铁路、水路为公司提供设备、物资转运等活动服务单位；井队搬迁是指为井队提供吊装、搬运、运输、安装服务的活动服务单位。</a:t>
            </a:r>
          </a:p>
        </p:txBody>
      </p:sp>
      <p:pic>
        <p:nvPicPr>
          <p:cNvPr id="38915" name="Picture 2"/>
          <p:cNvPicPr>
            <a:picLocks noChangeAspect="1" noChangeArrowheads="1"/>
          </p:cNvPicPr>
          <p:nvPr/>
        </p:nvPicPr>
        <p:blipFill>
          <a:blip r:embed="rId2" cstate="print"/>
          <a:srcRect/>
          <a:stretch>
            <a:fillRect/>
          </a:stretch>
        </p:blipFill>
        <p:spPr bwMode="auto">
          <a:xfrm>
            <a:off x="668338" y="285750"/>
            <a:ext cx="2133600" cy="10763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963" y="2000250"/>
            <a:ext cx="10001250" cy="2786063"/>
          </a:xfrm>
          <a:prstGeom prst="rect">
            <a:avLst/>
          </a:prstGeom>
          <a:noFill/>
          <a:ln w="28575">
            <a:solidFill>
              <a:schemeClr val="bg2">
                <a:lumMod val="50000"/>
              </a:schemeClr>
            </a:solidFill>
          </a:ln>
          <a:effectLst/>
        </p:spPr>
        <p:txBody>
          <a:bodyPr>
            <a:spAutoFit/>
          </a:bodyPr>
          <a:lstStyle/>
          <a:p>
            <a:pPr eaLnBrk="1" fontAlgn="auto" hangingPunct="1">
              <a:lnSpc>
                <a:spcPts val="3500"/>
              </a:lnSpc>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       劳务输出服务承包商：</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根据市场需求而开办的一种新的用人方式，劳务派遣单位通过获得政府许可，提供人力资源派遣的服务，派遣所需要的各类人员服务建设单位。</a:t>
            </a:r>
          </a:p>
          <a:p>
            <a:pPr eaLnBrk="1" fontAlgn="auto" hangingPunct="1">
              <a:lnSpc>
                <a:spcPts val="3500"/>
              </a:lnSpc>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       技术服务承包商</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：指提供设计、测量、分析、安装、调试，以及提供</a:t>
            </a:r>
            <a:r>
              <a:rPr lang="en-US" altLang="en-US" sz="2400" b="1" dirty="0">
                <a:solidFill>
                  <a:schemeClr val="tx2">
                    <a:lumMod val="75000"/>
                  </a:schemeClr>
                </a:solidFill>
                <a:latin typeface="微软雅黑" panose="020B0503020204020204" pitchFamily="34" charset="-122"/>
                <a:ea typeface="微软雅黑" panose="020B0503020204020204" pitchFamily="34" charset="-122"/>
              </a:rPr>
              <a:t>技术信息</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、改进</a:t>
            </a:r>
            <a:r>
              <a:rPr lang="en-US" altLang="en-US" sz="2400" b="1" dirty="0">
                <a:solidFill>
                  <a:schemeClr val="tx2">
                    <a:lumMod val="75000"/>
                  </a:schemeClr>
                </a:solidFill>
                <a:latin typeface="微软雅黑" panose="020B0503020204020204" pitchFamily="34" charset="-122"/>
                <a:ea typeface="微软雅黑" panose="020B0503020204020204" pitchFamily="34" charset="-122"/>
              </a:rPr>
              <a:t>工艺流程</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、进行技术诊断、检验检测等工程技术服务规定以外的技术服务单位。</a:t>
            </a:r>
          </a:p>
        </p:txBody>
      </p:sp>
      <p:pic>
        <p:nvPicPr>
          <p:cNvPr id="39939" name="Picture 2"/>
          <p:cNvPicPr>
            <a:picLocks noChangeAspect="1" noChangeArrowheads="1"/>
          </p:cNvPicPr>
          <p:nvPr/>
        </p:nvPicPr>
        <p:blipFill>
          <a:blip r:embed="rId2" cstate="print"/>
          <a:srcRect/>
          <a:stretch>
            <a:fillRect/>
          </a:stretch>
        </p:blipFill>
        <p:spPr bwMode="auto">
          <a:xfrm>
            <a:off x="668338" y="285750"/>
            <a:ext cx="2133600" cy="10763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963" y="2000250"/>
            <a:ext cx="10001250" cy="1887696"/>
          </a:xfrm>
          <a:prstGeom prst="rect">
            <a:avLst/>
          </a:prstGeom>
          <a:noFill/>
          <a:ln w="28575">
            <a:solidFill>
              <a:schemeClr val="bg2">
                <a:lumMod val="50000"/>
              </a:schemeClr>
            </a:solidFill>
          </a:ln>
          <a:effectLst/>
        </p:spPr>
        <p:txBody>
          <a:bodyPr>
            <a:spAutoFit/>
          </a:bodyPr>
          <a:lstStyle/>
          <a:p>
            <a:pPr eaLnBrk="1" fontAlgn="auto" hangingPunct="1">
              <a:lnSpc>
                <a:spcPts val="3500"/>
              </a:lnSpc>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hlinkClick r:id="rId2" action="ppaction://hlinkfile"/>
              </a:rPr>
              <a:t>特种产品供应商：</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指为公司提供安全环保设备、设施，劳动保护用品的供应商、代理商</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2400" b="1" dirty="0" smtClean="0">
                <a:solidFill>
                  <a:srgbClr val="FF0000"/>
                </a:solidFill>
                <a:latin typeface="微软雅黑" panose="020B0503020204020204" pitchFamily="34" charset="-122"/>
                <a:ea typeface="微软雅黑" panose="020B0503020204020204" pitchFamily="34" charset="-122"/>
              </a:rPr>
              <a:t>（办理安全准入证前应先办理西部钻探质量认可证）</a:t>
            </a:r>
            <a:endParaRPr lang="zh-CN" altLang="en-US" sz="2400" b="1" dirty="0">
              <a:solidFill>
                <a:srgbClr val="FF0000"/>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    </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smtClean="0">
                <a:solidFill>
                  <a:srgbClr val="FF0000"/>
                </a:solidFill>
                <a:latin typeface="微软雅黑" panose="020B0503020204020204" pitchFamily="34" charset="-122"/>
                <a:ea typeface="微软雅黑" panose="020B0503020204020204" pitchFamily="34"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   </a:t>
            </a:r>
            <a:r>
              <a:rPr lang="zh-CN" altLang="en-US" sz="2400" b="1" dirty="0">
                <a:solidFill>
                  <a:srgbClr val="FF0000"/>
                </a:solidFill>
                <a:latin typeface="微软雅黑" panose="020B0503020204020204" pitchFamily="34" charset="-122"/>
                <a:ea typeface="微软雅黑" panose="020B0503020204020204" pitchFamily="34" charset="-122"/>
              </a:rPr>
              <a:t>其它：</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未列入以上范围的承包商服务商。</a:t>
            </a:r>
          </a:p>
        </p:txBody>
      </p:sp>
      <p:pic>
        <p:nvPicPr>
          <p:cNvPr id="40963" name="Picture 2"/>
          <p:cNvPicPr>
            <a:picLocks noChangeAspect="1" noChangeArrowheads="1"/>
          </p:cNvPicPr>
          <p:nvPr/>
        </p:nvPicPr>
        <p:blipFill>
          <a:blip r:embed="rId3" cstate="print"/>
          <a:srcRect/>
          <a:stretch>
            <a:fillRect/>
          </a:stretch>
        </p:blipFill>
        <p:spPr bwMode="auto">
          <a:xfrm>
            <a:off x="668338" y="285750"/>
            <a:ext cx="2133600" cy="10763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4811703" y="2928934"/>
            <a:ext cx="1825625" cy="584200"/>
          </a:xfrm>
          <a:prstGeom prst="rect">
            <a:avLst/>
          </a:prstGeom>
          <a:noFill/>
          <a:ln w="9525">
            <a:noFill/>
            <a:miter lim="800000"/>
          </a:ln>
        </p:spPr>
        <p:txBody>
          <a:bodyPr wrap="none">
            <a:spAutoFit/>
          </a:bodyPr>
          <a:lstStyle/>
          <a:p>
            <a:pPr eaLnBrk="1" hangingPunct="1"/>
            <a:r>
              <a:rPr lang="zh-CN" altLang="en-US" sz="3200" b="1" dirty="0">
                <a:solidFill>
                  <a:srgbClr val="FF0000"/>
                </a:solidFill>
                <a:latin typeface="微软雅黑" panose="020B0503020204020204" pitchFamily="34" charset="-122"/>
                <a:ea typeface="微软雅黑" panose="020B0503020204020204" pitchFamily="34" charset="-122"/>
              </a:rPr>
              <a:t>重点关注</a:t>
            </a:r>
          </a:p>
        </p:txBody>
      </p:sp>
      <p:sp>
        <p:nvSpPr>
          <p:cNvPr id="7" name="椭圆 6"/>
          <p:cNvSpPr/>
          <p:nvPr/>
        </p:nvSpPr>
        <p:spPr>
          <a:xfrm>
            <a:off x="1954213" y="1000108"/>
            <a:ext cx="2786062" cy="150018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dirty="0">
                <a:latin typeface="微软雅黑" panose="020B0503020204020204" pitchFamily="34" charset="-122"/>
                <a:ea typeface="微软雅黑" panose="020B0503020204020204" pitchFamily="34" charset="-122"/>
              </a:rPr>
              <a:t>工程技术服务</a:t>
            </a:r>
          </a:p>
        </p:txBody>
      </p:sp>
      <p:sp>
        <p:nvSpPr>
          <p:cNvPr id="8" name="椭圆 7"/>
          <p:cNvSpPr/>
          <p:nvPr/>
        </p:nvSpPr>
        <p:spPr>
          <a:xfrm>
            <a:off x="6526235" y="1000125"/>
            <a:ext cx="2786062" cy="150018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dirty="0">
                <a:latin typeface="微软雅黑" panose="020B0503020204020204" pitchFamily="34" charset="-122"/>
                <a:ea typeface="微软雅黑" panose="020B0503020204020204" pitchFamily="34" charset="-122"/>
              </a:rPr>
              <a:t>建筑施工</a:t>
            </a:r>
          </a:p>
        </p:txBody>
      </p:sp>
      <p:sp>
        <p:nvSpPr>
          <p:cNvPr id="9" name="椭圆 8"/>
          <p:cNvSpPr/>
          <p:nvPr/>
        </p:nvSpPr>
        <p:spPr>
          <a:xfrm>
            <a:off x="1954213" y="3857608"/>
            <a:ext cx="2786062" cy="150018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dirty="0">
                <a:latin typeface="微软雅黑" panose="020B0503020204020204" pitchFamily="34" charset="-122"/>
                <a:ea typeface="微软雅黑" panose="020B0503020204020204" pitchFamily="34" charset="-122"/>
              </a:rPr>
              <a:t>检维修</a:t>
            </a:r>
          </a:p>
        </p:txBody>
      </p:sp>
      <p:sp>
        <p:nvSpPr>
          <p:cNvPr id="10" name="椭圆 9"/>
          <p:cNvSpPr/>
          <p:nvPr/>
        </p:nvSpPr>
        <p:spPr>
          <a:xfrm>
            <a:off x="6597650" y="3786188"/>
            <a:ext cx="2786063" cy="15001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800" dirty="0">
                <a:latin typeface="微软雅黑" panose="020B0503020204020204" pitchFamily="34" charset="-122"/>
                <a:ea typeface="微软雅黑" panose="020B0503020204020204" pitchFamily="34" charset="-122"/>
              </a:rPr>
              <a:t>技术服务</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835025"/>
            <a:ext cx="11131550" cy="6022975"/>
          </a:xfrm>
          <a:prstGeom prst="rect">
            <a:avLst/>
          </a:prstGeom>
          <a:noFill/>
          <a:ln w="9525">
            <a:noFill/>
            <a:miter lim="800000"/>
            <a:headEnd/>
            <a:tailEnd/>
          </a:ln>
        </p:spPr>
      </p:pic>
      <p:sp>
        <p:nvSpPr>
          <p:cNvPr id="44035" name="TextBox 4"/>
          <p:cNvSpPr txBox="1">
            <a:spLocks noChangeArrowheads="1"/>
          </p:cNvSpPr>
          <p:nvPr/>
        </p:nvSpPr>
        <p:spPr bwMode="auto">
          <a:xfrm>
            <a:off x="596900" y="201613"/>
            <a:ext cx="3005138" cy="584200"/>
          </a:xfrm>
          <a:prstGeom prst="rect">
            <a:avLst/>
          </a:prstGeom>
          <a:noFill/>
          <a:ln w="9525">
            <a:noFill/>
            <a:miter lim="800000"/>
          </a:ln>
        </p:spPr>
        <p:txBody>
          <a:bodyPr wrap="none">
            <a:spAutoFit/>
          </a:bodyPr>
          <a:lstStyle/>
          <a:p>
            <a:pPr eaLnBrk="1" hangingPunct="1"/>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工程技术服务</a:t>
            </a:r>
          </a:p>
        </p:txBody>
      </p:sp>
      <p:sp>
        <p:nvSpPr>
          <p:cNvPr id="4" name="椭圆 3"/>
          <p:cNvSpPr/>
          <p:nvPr/>
        </p:nvSpPr>
        <p:spPr>
          <a:xfrm>
            <a:off x="3740150" y="3786188"/>
            <a:ext cx="928688"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2454275" y="3500438"/>
            <a:ext cx="928688"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a:off x="2025621" y="5643581"/>
            <a:ext cx="1571636"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82547" y="1214422"/>
            <a:ext cx="8208984" cy="5491987"/>
          </a:xfrm>
          <a:prstGeom prst="rect">
            <a:avLst/>
          </a:prstGeom>
          <a:noFill/>
          <a:ln w="9525">
            <a:noFill/>
            <a:miter lim="800000"/>
            <a:headEnd/>
            <a:tailEnd/>
          </a:ln>
          <a:effectLst/>
        </p:spPr>
      </p:pic>
      <p:sp>
        <p:nvSpPr>
          <p:cNvPr id="3" name="TextBox 4"/>
          <p:cNvSpPr txBox="1">
            <a:spLocks noChangeArrowheads="1"/>
          </p:cNvSpPr>
          <p:nvPr/>
        </p:nvSpPr>
        <p:spPr bwMode="auto">
          <a:xfrm>
            <a:off x="596900" y="201613"/>
            <a:ext cx="3005138" cy="584200"/>
          </a:xfrm>
          <a:prstGeom prst="rect">
            <a:avLst/>
          </a:prstGeom>
          <a:noFill/>
          <a:ln w="9525">
            <a:noFill/>
            <a:miter lim="800000"/>
          </a:ln>
        </p:spPr>
        <p:txBody>
          <a:bodyPr wrap="none">
            <a:spAutoFit/>
          </a:bodyPr>
          <a:lstStyle/>
          <a:p>
            <a:pPr eaLnBrk="1" hangingPunct="1"/>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工程技术服务</a:t>
            </a:r>
          </a:p>
        </p:txBody>
      </p:sp>
      <p:sp>
        <p:nvSpPr>
          <p:cNvPr id="4" name="TextBox 3"/>
          <p:cNvSpPr txBox="1"/>
          <p:nvPr/>
        </p:nvSpPr>
        <p:spPr>
          <a:xfrm>
            <a:off x="8740793" y="1571612"/>
            <a:ext cx="3071834" cy="4401205"/>
          </a:xfrm>
          <a:prstGeom prst="rect">
            <a:avLst/>
          </a:prstGeom>
          <a:noFill/>
          <a:ln w="19050">
            <a:solidFill>
              <a:schemeClr val="bg2">
                <a:lumMod val="50000"/>
              </a:schemeClr>
            </a:solidFill>
          </a:ln>
        </p:spPr>
        <p:txBody>
          <a:bodyPr wrap="square" rtlCol="0">
            <a:spAutoFit/>
          </a:bodyPr>
          <a:lstStyle/>
          <a:p>
            <a:pPr>
              <a:lnSpc>
                <a:spcPts val="2800"/>
              </a:lnSpc>
            </a:pPr>
            <a:r>
              <a:rPr lang="en-US" altLang="zh-CN" b="1" dirty="0" smtClean="0">
                <a:solidFill>
                  <a:srgbClr val="FF0000"/>
                </a:solidFill>
                <a:latin typeface="微软雅黑" pitchFamily="34" charset="-122"/>
                <a:ea typeface="微软雅黑" pitchFamily="34" charset="-122"/>
              </a:rPr>
              <a:t>     (</a:t>
            </a:r>
            <a:r>
              <a:rPr lang="zh-CN" altLang="en-US" b="1" dirty="0" smtClean="0">
                <a:solidFill>
                  <a:srgbClr val="FF0000"/>
                </a:solidFill>
                <a:latin typeface="微软雅黑" pitchFamily="34" charset="-122"/>
                <a:ea typeface="微软雅黑" pitchFamily="34" charset="-122"/>
              </a:rPr>
              <a:t>二</a:t>
            </a:r>
            <a:r>
              <a:rPr lang="en-US" altLang="zh-CN" b="1" dirty="0" smtClean="0">
                <a:solidFill>
                  <a:srgbClr val="FF0000"/>
                </a:solidFill>
                <a:latin typeface="微软雅黑" pitchFamily="34" charset="-122"/>
                <a:ea typeface="微软雅黑" pitchFamily="34" charset="-122"/>
              </a:rPr>
              <a:t>) </a:t>
            </a:r>
            <a:r>
              <a:rPr lang="zh-CN" altLang="en-US" b="1" dirty="0" smtClean="0">
                <a:solidFill>
                  <a:srgbClr val="FF0000"/>
                </a:solidFill>
                <a:latin typeface="微软雅黑" pitchFamily="34" charset="-122"/>
                <a:ea typeface="微软雅黑" pitchFamily="34" charset="-122"/>
              </a:rPr>
              <a:t>井筒作业队伍：</a:t>
            </a:r>
            <a:r>
              <a:rPr lang="zh-CN" altLang="en-US" b="1" dirty="0" smtClean="0">
                <a:solidFill>
                  <a:schemeClr val="tx2">
                    <a:lumMod val="75000"/>
                  </a:schemeClr>
                </a:solidFill>
                <a:latin typeface="微软雅黑" pitchFamily="34" charset="-122"/>
                <a:ea typeface="微软雅黑" pitchFamily="34" charset="-122"/>
              </a:rPr>
              <a:t>包括钻井队、固井队；综合测井队、裸眼测井队、生产测井队、射孔队；综合录井队、地质录井队、气测录井队；侧钻队、大修队、小修队；压裂队、酸化队；试油队、地层测试队、地面计量队、试井队。</a:t>
            </a:r>
            <a:r>
              <a:rPr lang="zh-CN" altLang="en-US" b="1" dirty="0" smtClean="0">
                <a:solidFill>
                  <a:srgbClr val="0070C0"/>
                </a:solidFill>
                <a:latin typeface="微软雅黑" pitchFamily="34" charset="-122"/>
                <a:ea typeface="微软雅黑" pitchFamily="34" charset="-122"/>
              </a:rPr>
              <a:t/>
            </a:r>
            <a:br>
              <a:rPr lang="zh-CN" altLang="en-US" b="1" dirty="0" smtClean="0">
                <a:solidFill>
                  <a:srgbClr val="0070C0"/>
                </a:solidFill>
                <a:latin typeface="微软雅黑" pitchFamily="34" charset="-122"/>
                <a:ea typeface="微软雅黑" pitchFamily="34" charset="-122"/>
              </a:rPr>
            </a:br>
            <a:r>
              <a:rPr lang="zh-CN" altLang="en-US" b="1" dirty="0" smtClean="0">
                <a:solidFill>
                  <a:srgbClr val="0070C0"/>
                </a:solidFill>
                <a:latin typeface="微软雅黑" pitchFamily="34" charset="-122"/>
                <a:ea typeface="微软雅黑" pitchFamily="34" charset="-122"/>
              </a:rPr>
              <a:t>    </a:t>
            </a:r>
            <a:r>
              <a:rPr lang="en-US" altLang="zh-CN" b="1" dirty="0" smtClean="0">
                <a:solidFill>
                  <a:srgbClr val="FF0000"/>
                </a:solidFill>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三</a:t>
            </a:r>
            <a:r>
              <a:rPr lang="en-US" altLang="zh-CN" b="1" dirty="0" smtClean="0">
                <a:solidFill>
                  <a:srgbClr val="FF0000"/>
                </a:solidFill>
                <a:latin typeface="微软雅黑" pitchFamily="34" charset="-122"/>
                <a:ea typeface="微软雅黑" pitchFamily="34" charset="-122"/>
              </a:rPr>
              <a:t>) </a:t>
            </a:r>
            <a:r>
              <a:rPr lang="zh-CN" altLang="en-US" b="1" dirty="0" smtClean="0">
                <a:solidFill>
                  <a:srgbClr val="FF0000"/>
                </a:solidFill>
                <a:latin typeface="微软雅黑" pitchFamily="34" charset="-122"/>
                <a:ea typeface="微软雅黑" pitchFamily="34" charset="-122"/>
              </a:rPr>
              <a:t>特殊服务施工队伍：</a:t>
            </a:r>
            <a:r>
              <a:rPr lang="zh-CN" altLang="en-US" b="1" dirty="0" smtClean="0">
                <a:solidFill>
                  <a:schemeClr val="tx2">
                    <a:lumMod val="75000"/>
                  </a:schemeClr>
                </a:solidFill>
                <a:latin typeface="微软雅黑" pitchFamily="34" charset="-122"/>
                <a:ea typeface="微软雅黑" pitchFamily="34" charset="-122"/>
              </a:rPr>
              <a:t>泥浆技术服务队、定向井技术服务队。</a:t>
            </a:r>
            <a:endParaRPr lang="zh-CN" altLang="en-US" b="1" dirty="0">
              <a:solidFill>
                <a:schemeClr val="tx2">
                  <a:lumMod val="75000"/>
                </a:schemeClr>
              </a:solidFill>
              <a:latin typeface="微软雅黑" pitchFamily="34" charset="-122"/>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596900" y="201613"/>
            <a:ext cx="3005138" cy="584200"/>
          </a:xfrm>
          <a:prstGeom prst="rect">
            <a:avLst/>
          </a:prstGeom>
          <a:noFill/>
          <a:ln w="9525">
            <a:noFill/>
            <a:miter lim="800000"/>
          </a:ln>
        </p:spPr>
        <p:txBody>
          <a:bodyPr wrap="none">
            <a:spAutoFit/>
          </a:bodyPr>
          <a:lstStyle/>
          <a:p>
            <a:pPr eaLnBrk="1" hangingPunct="1"/>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工程技术服务</a:t>
            </a:r>
          </a:p>
        </p:txBody>
      </p:sp>
      <p:pic>
        <p:nvPicPr>
          <p:cNvPr id="1027" name="Picture 3"/>
          <p:cNvPicPr>
            <a:picLocks noChangeAspect="1" noChangeArrowheads="1"/>
          </p:cNvPicPr>
          <p:nvPr/>
        </p:nvPicPr>
        <p:blipFill>
          <a:blip r:embed="rId2"/>
          <a:srcRect/>
          <a:stretch>
            <a:fillRect/>
          </a:stretch>
        </p:blipFill>
        <p:spPr bwMode="auto">
          <a:xfrm>
            <a:off x="453985" y="1071546"/>
            <a:ext cx="9999662" cy="494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239671" y="857232"/>
            <a:ext cx="9614142" cy="5472608"/>
          </a:xfrm>
          <a:prstGeom prst="rect">
            <a:avLst/>
          </a:prstGeom>
          <a:noFill/>
          <a:ln w="9525">
            <a:noFill/>
            <a:miter lim="800000"/>
            <a:headEnd/>
            <a:tailEnd/>
          </a:ln>
        </p:spPr>
      </p:pic>
      <p:sp>
        <p:nvSpPr>
          <p:cNvPr id="3" name="TextBox 3"/>
          <p:cNvSpPr txBox="1">
            <a:spLocks noChangeArrowheads="1"/>
          </p:cNvSpPr>
          <p:nvPr/>
        </p:nvSpPr>
        <p:spPr bwMode="auto">
          <a:xfrm>
            <a:off x="596900" y="201613"/>
            <a:ext cx="3005138" cy="584200"/>
          </a:xfrm>
          <a:prstGeom prst="rect">
            <a:avLst/>
          </a:prstGeom>
          <a:noFill/>
          <a:ln w="9525">
            <a:noFill/>
            <a:miter lim="800000"/>
          </a:ln>
        </p:spPr>
        <p:txBody>
          <a:bodyPr wrap="none">
            <a:spAutoFit/>
          </a:bodyPr>
          <a:lstStyle/>
          <a:p>
            <a:pPr eaLnBrk="1" hangingPunct="1"/>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工程技术服务</a:t>
            </a:r>
          </a:p>
        </p:txBody>
      </p:sp>
      <p:sp>
        <p:nvSpPr>
          <p:cNvPr id="4" name="椭圆 3"/>
          <p:cNvSpPr/>
          <p:nvPr/>
        </p:nvSpPr>
        <p:spPr>
          <a:xfrm>
            <a:off x="8883669" y="2928934"/>
            <a:ext cx="928688" cy="16561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右箭头 4"/>
          <p:cNvSpPr/>
          <p:nvPr/>
        </p:nvSpPr>
        <p:spPr>
          <a:xfrm>
            <a:off x="7312033" y="3500438"/>
            <a:ext cx="1285884"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bwMode="auto">
          <a:xfrm>
            <a:off x="3979863" y="2403475"/>
            <a:ext cx="5543550" cy="1200150"/>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0E647C"/>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3"/>
            <p:cNvSpPr/>
            <p:nvPr/>
          </p:nvSpPr>
          <p:spPr>
            <a:xfrm>
              <a:off x="4945202" y="2472419"/>
              <a:ext cx="5328674" cy="100677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 name="组合 1"/>
          <p:cNvGrpSpPr/>
          <p:nvPr/>
        </p:nvGrpSpPr>
        <p:grpSpPr bwMode="auto">
          <a:xfrm>
            <a:off x="2281238" y="2241550"/>
            <a:ext cx="1611312" cy="1452563"/>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E647C"/>
            </a:solidFill>
            <a:ln w="9525" cap="flat">
              <a:noFill/>
              <a:prstDash val="solid"/>
              <a:miter lim="800000"/>
            </a:ln>
            <a:effectLst>
              <a:outerShdw blurRad="431800" dist="889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11" name="Group 4"/>
          <p:cNvGrpSpPr>
            <a:grpSpLocks noChangeAspect="1"/>
          </p:cNvGrpSpPr>
          <p:nvPr/>
        </p:nvGrpSpPr>
        <p:grpSpPr bwMode="auto">
          <a:xfrm>
            <a:off x="2764002" y="2564904"/>
            <a:ext cx="645145" cy="756035"/>
            <a:chOff x="1776" y="1776"/>
            <a:chExt cx="64" cy="75"/>
          </a:xfrm>
          <a:solidFill>
            <a:srgbClr val="0E647C"/>
          </a:solidFill>
          <a:effectLst/>
        </p:grpSpPr>
        <p:sp>
          <p:nvSpPr>
            <p:cNvPr id="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15" name="文本框 52"/>
          <p:cNvSpPr txBox="1">
            <a:spLocks noChangeArrowheads="1"/>
          </p:cNvSpPr>
          <p:nvPr/>
        </p:nvSpPr>
        <p:spPr bwMode="auto">
          <a:xfrm>
            <a:off x="4513263" y="2649538"/>
            <a:ext cx="4586287" cy="646331"/>
          </a:xfrm>
          <a:prstGeom prst="rect">
            <a:avLst/>
          </a:prstGeom>
          <a:noFill/>
          <a:ln w="9525">
            <a:noFill/>
            <a:miter lim="800000"/>
          </a:ln>
        </p:spPr>
        <p:txBody>
          <a:bodyPr>
            <a:spAutoFit/>
          </a:bodyPr>
          <a:lstStyle/>
          <a:p>
            <a:pPr algn="ctr" eaLnBrk="1" hangingPunct="1"/>
            <a:r>
              <a:rPr lang="en-US" altLang="zh-CN" sz="3600" b="1" dirty="0" smtClean="0">
                <a:solidFill>
                  <a:srgbClr val="0E647C"/>
                </a:solidFill>
                <a:latin typeface="微软雅黑" panose="020B0503020204020204" pitchFamily="34" charset="-122"/>
                <a:ea typeface="微软雅黑" panose="020B0503020204020204" pitchFamily="34" charset="-122"/>
              </a:rPr>
              <a:t>01.</a:t>
            </a:r>
            <a:r>
              <a:rPr lang="zh-CN" altLang="en-US" sz="3600" b="1" dirty="0">
                <a:solidFill>
                  <a:srgbClr val="0E647C"/>
                </a:solidFill>
                <a:latin typeface="微软雅黑" panose="020B0503020204020204" pitchFamily="34" charset="-122"/>
                <a:ea typeface="微软雅黑" panose="020B0503020204020204" pitchFamily="34" charset="-122"/>
              </a:rPr>
              <a:t>系统操作指南</a:t>
            </a:r>
          </a:p>
        </p:txBody>
      </p:sp>
      <p:sp>
        <p:nvSpPr>
          <p:cNvPr id="76" name="矩形 75"/>
          <p:cNvSpPr/>
          <p:nvPr/>
        </p:nvSpPr>
        <p:spPr>
          <a:xfrm flipH="1">
            <a:off x="0" y="6524625"/>
            <a:ext cx="12195175" cy="36195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7" name="矩形 76"/>
          <p:cNvSpPr/>
          <p:nvPr/>
        </p:nvSpPr>
        <p:spPr>
          <a:xfrm flipH="1">
            <a:off x="0" y="6596063"/>
            <a:ext cx="12195175"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8" name="矩形 5"/>
          <p:cNvSpPr/>
          <p:nvPr/>
        </p:nvSpPr>
        <p:spPr>
          <a:xfrm>
            <a:off x="9975850" y="6492875"/>
            <a:ext cx="1019175" cy="1127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9" name="矩形 78"/>
          <p:cNvSpPr/>
          <p:nvPr/>
        </p:nvSpPr>
        <p:spPr>
          <a:xfrm>
            <a:off x="10067925" y="6492875"/>
            <a:ext cx="1069975" cy="392113"/>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754" name="Rectangle 4"/>
          <p:cNvSpPr txBox="1">
            <a:spLocks noChangeArrowheads="1"/>
          </p:cNvSpPr>
          <p:nvPr/>
        </p:nvSpPr>
        <p:spPr bwMode="auto">
          <a:xfrm>
            <a:off x="10201275" y="6492875"/>
            <a:ext cx="793750" cy="392113"/>
          </a:xfrm>
          <a:prstGeom prst="rect">
            <a:avLst/>
          </a:prstGeom>
          <a:noFill/>
          <a:ln w="9525">
            <a:noFill/>
            <a:miter lim="800000"/>
          </a:ln>
        </p:spPr>
        <p:txBody>
          <a:bodyPr anchor="ctr"/>
          <a:lstStyle/>
          <a:p>
            <a:pPr algn="ctr" eaLnBrk="1" hangingPunct="1"/>
            <a:r>
              <a:rPr lang="en-US" altLang="zh-CN" sz="2000" b="1">
                <a:solidFill>
                  <a:schemeClr val="bg1"/>
                </a:solidFill>
                <a:latin typeface="方正兰亭超细黑简体"/>
                <a:ea typeface="方正兰亭超细黑简体"/>
                <a:cs typeface="方正兰亭超细黑简体"/>
              </a:rPr>
              <a:t>07</a:t>
            </a:r>
            <a:endParaRPr lang="zh-CN" altLang="zh-CN" sz="2000" b="1">
              <a:solidFill>
                <a:schemeClr val="bg1"/>
              </a:solidFill>
              <a:latin typeface="方正兰亭超细黑简体"/>
              <a:ea typeface="方正兰亭超细黑简体"/>
              <a:cs typeface="方正兰亭超细黑简体"/>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ppt_w</p:attrName>
                                        </p:attrNameLst>
                                      </p:cBhvr>
                                      <p:tavLst>
                                        <p:tav tm="0" fmla="#ppt_w*sin(2.5*pi*$)">
                                          <p:val>
                                            <p:fltVal val="0"/>
                                          </p:val>
                                        </p:tav>
                                        <p:tav tm="100000">
                                          <p:val>
                                            <p:fltVal val="1"/>
                                          </p:val>
                                        </p:tav>
                                      </p:tavLst>
                                    </p:anim>
                                    <p:anim calcmode="lin" valueType="num">
                                      <p:cBhvr>
                                        <p:cTn id="9" dur="75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3985" y="1857364"/>
            <a:ext cx="9999662" cy="17621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39713" y="1357313"/>
            <a:ext cx="10142537" cy="2524125"/>
          </a:xfrm>
          <a:prstGeom prst="rect">
            <a:avLst/>
          </a:prstGeom>
          <a:noFill/>
          <a:ln w="9525">
            <a:noFill/>
            <a:miter lim="800000"/>
            <a:headEnd/>
            <a:tailEnd/>
          </a:ln>
        </p:spPr>
      </p:pic>
      <p:sp>
        <p:nvSpPr>
          <p:cNvPr id="46083" name="TextBox 2"/>
          <p:cNvSpPr txBox="1">
            <a:spLocks noChangeArrowheads="1"/>
          </p:cNvSpPr>
          <p:nvPr/>
        </p:nvSpPr>
        <p:spPr bwMode="auto">
          <a:xfrm>
            <a:off x="596900" y="201613"/>
            <a:ext cx="3005138"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工程技术服务</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596900" y="201613"/>
            <a:ext cx="3005138"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工程技术服务</a:t>
            </a:r>
          </a:p>
        </p:txBody>
      </p:sp>
      <p:pic>
        <p:nvPicPr>
          <p:cNvPr id="1026" name="Picture 2"/>
          <p:cNvPicPr>
            <a:picLocks noChangeAspect="1" noChangeArrowheads="1"/>
          </p:cNvPicPr>
          <p:nvPr/>
        </p:nvPicPr>
        <p:blipFill>
          <a:blip r:embed="rId2"/>
          <a:srcRect/>
          <a:stretch>
            <a:fillRect/>
          </a:stretch>
        </p:blipFill>
        <p:spPr bwMode="auto">
          <a:xfrm>
            <a:off x="382547" y="1500174"/>
            <a:ext cx="11152188"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68365" y="714356"/>
            <a:ext cx="7731845" cy="54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596900" y="201613"/>
            <a:ext cx="3825875"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建筑施工建设服务</a:t>
            </a:r>
          </a:p>
        </p:txBody>
      </p:sp>
      <p:pic>
        <p:nvPicPr>
          <p:cNvPr id="54276" name="Picture 4"/>
          <p:cNvPicPr>
            <a:picLocks noChangeAspect="1" noChangeArrowheads="1"/>
          </p:cNvPicPr>
          <p:nvPr/>
        </p:nvPicPr>
        <p:blipFill>
          <a:blip r:embed="rId2" cstate="print"/>
          <a:srcRect/>
          <a:stretch>
            <a:fillRect/>
          </a:stretch>
        </p:blipFill>
        <p:spPr bwMode="auto">
          <a:xfrm>
            <a:off x="408955" y="1052736"/>
            <a:ext cx="9246944" cy="540012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596900" y="201613"/>
            <a:ext cx="4237038"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装置设备检维修服务</a:t>
            </a:r>
          </a:p>
        </p:txBody>
      </p:sp>
      <p:pic>
        <p:nvPicPr>
          <p:cNvPr id="55300" name="Picture 4"/>
          <p:cNvPicPr>
            <a:picLocks noChangeAspect="1" noChangeArrowheads="1"/>
          </p:cNvPicPr>
          <p:nvPr/>
        </p:nvPicPr>
        <p:blipFill>
          <a:blip r:embed="rId2" cstate="print"/>
          <a:srcRect/>
          <a:stretch>
            <a:fillRect/>
          </a:stretch>
        </p:blipFill>
        <p:spPr bwMode="auto">
          <a:xfrm>
            <a:off x="408955" y="836712"/>
            <a:ext cx="8280920" cy="580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
          <p:cNvSpPr txBox="1">
            <a:spLocks noChangeArrowheads="1"/>
          </p:cNvSpPr>
          <p:nvPr/>
        </p:nvSpPr>
        <p:spPr bwMode="auto">
          <a:xfrm>
            <a:off x="596900" y="201613"/>
            <a:ext cx="3416300"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货物运输及搬迁</a:t>
            </a:r>
          </a:p>
        </p:txBody>
      </p:sp>
      <p:pic>
        <p:nvPicPr>
          <p:cNvPr id="56324" name="Picture 4"/>
          <p:cNvPicPr>
            <a:picLocks noChangeAspect="1" noChangeArrowheads="1"/>
          </p:cNvPicPr>
          <p:nvPr/>
        </p:nvPicPr>
        <p:blipFill>
          <a:blip r:embed="rId2" cstate="print"/>
          <a:srcRect/>
          <a:stretch>
            <a:fillRect/>
          </a:stretch>
        </p:blipFill>
        <p:spPr bwMode="auto">
          <a:xfrm>
            <a:off x="480963" y="736292"/>
            <a:ext cx="8136904" cy="6005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2"/>
          <p:cNvSpPr txBox="1">
            <a:spLocks noChangeArrowheads="1"/>
          </p:cNvSpPr>
          <p:nvPr/>
        </p:nvSpPr>
        <p:spPr bwMode="auto">
          <a:xfrm>
            <a:off x="596900" y="201613"/>
            <a:ext cx="2184400"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劳务输出</a:t>
            </a:r>
          </a:p>
        </p:txBody>
      </p:sp>
      <p:pic>
        <p:nvPicPr>
          <p:cNvPr id="57348" name="Picture 4"/>
          <p:cNvPicPr>
            <a:picLocks noChangeAspect="1" noChangeArrowheads="1"/>
          </p:cNvPicPr>
          <p:nvPr/>
        </p:nvPicPr>
        <p:blipFill>
          <a:blip r:embed="rId2" cstate="print"/>
          <a:srcRect/>
          <a:stretch>
            <a:fillRect/>
          </a:stretch>
        </p:blipFill>
        <p:spPr bwMode="auto">
          <a:xfrm>
            <a:off x="336947" y="980728"/>
            <a:ext cx="8424936" cy="5620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2"/>
          <p:cNvSpPr txBox="1">
            <a:spLocks noChangeArrowheads="1"/>
          </p:cNvSpPr>
          <p:nvPr/>
        </p:nvSpPr>
        <p:spPr bwMode="auto">
          <a:xfrm>
            <a:off x="596900" y="201613"/>
            <a:ext cx="3005138"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安全特种产品</a:t>
            </a:r>
          </a:p>
        </p:txBody>
      </p:sp>
      <p:pic>
        <p:nvPicPr>
          <p:cNvPr id="58372" name="Picture 4"/>
          <p:cNvPicPr>
            <a:picLocks noChangeAspect="1" noChangeArrowheads="1"/>
          </p:cNvPicPr>
          <p:nvPr/>
        </p:nvPicPr>
        <p:blipFill>
          <a:blip r:embed="rId2" cstate="print"/>
          <a:srcRect/>
          <a:stretch>
            <a:fillRect/>
          </a:stretch>
        </p:blipFill>
        <p:spPr bwMode="auto">
          <a:xfrm>
            <a:off x="264939" y="908719"/>
            <a:ext cx="8208912" cy="5914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2"/>
          <p:cNvSpPr txBox="1">
            <a:spLocks noChangeArrowheads="1"/>
          </p:cNvSpPr>
          <p:nvPr/>
        </p:nvSpPr>
        <p:spPr bwMode="auto">
          <a:xfrm>
            <a:off x="596900" y="201613"/>
            <a:ext cx="2184400"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技术服务</a:t>
            </a:r>
          </a:p>
        </p:txBody>
      </p:sp>
      <p:pic>
        <p:nvPicPr>
          <p:cNvPr id="1026" name="Picture 2"/>
          <p:cNvPicPr>
            <a:picLocks noChangeAspect="1" noChangeArrowheads="1"/>
          </p:cNvPicPr>
          <p:nvPr/>
        </p:nvPicPr>
        <p:blipFill>
          <a:blip r:embed="rId2"/>
          <a:srcRect/>
          <a:stretch>
            <a:fillRect/>
          </a:stretch>
        </p:blipFill>
        <p:spPr bwMode="auto">
          <a:xfrm>
            <a:off x="239671" y="1071546"/>
            <a:ext cx="9788881" cy="5500726"/>
          </a:xfrm>
          <a:prstGeom prst="rect">
            <a:avLst/>
          </a:prstGeom>
          <a:noFill/>
          <a:ln w="9525">
            <a:noFill/>
            <a:miter lim="800000"/>
            <a:headEnd/>
            <a:tailEnd/>
          </a:ln>
          <a:effectLst/>
        </p:spPr>
      </p:pic>
      <p:sp>
        <p:nvSpPr>
          <p:cNvPr id="5" name="椭圆 4"/>
          <p:cNvSpPr/>
          <p:nvPr/>
        </p:nvSpPr>
        <p:spPr>
          <a:xfrm>
            <a:off x="954057" y="5572140"/>
            <a:ext cx="1785944" cy="571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TextBox 5"/>
          <p:cNvSpPr txBox="1"/>
          <p:nvPr/>
        </p:nvSpPr>
        <p:spPr>
          <a:xfrm>
            <a:off x="10098115" y="2357430"/>
            <a:ext cx="1857388" cy="2308324"/>
          </a:xfrm>
          <a:prstGeom prst="rect">
            <a:avLst/>
          </a:prstGeom>
          <a:noFill/>
          <a:ln w="19050">
            <a:solidFill>
              <a:schemeClr val="bg2">
                <a:lumMod val="50000"/>
              </a:schemeClr>
            </a:solidFill>
          </a:ln>
        </p:spPr>
        <p:txBody>
          <a:bodyPr wrap="square" rtlCol="0">
            <a:spAutoFit/>
          </a:bodyPr>
          <a:lstStyle/>
          <a:p>
            <a:r>
              <a:rPr lang="zh-CN" altLang="en-US" b="1" dirty="0" smtClean="0">
                <a:solidFill>
                  <a:schemeClr val="tx2">
                    <a:lumMod val="75000"/>
                  </a:schemeClr>
                </a:solidFill>
                <a:effectLst/>
                <a:latin typeface="微软雅黑" pitchFamily="34" charset="-122"/>
                <a:ea typeface="微软雅黑" pitchFamily="34" charset="-122"/>
              </a:rPr>
              <a:t>       注：提供</a:t>
            </a:r>
            <a:r>
              <a:rPr lang="zh-CN" altLang="en-US" b="1" dirty="0" smtClean="0">
                <a:solidFill>
                  <a:srgbClr val="FF0000"/>
                </a:solidFill>
                <a:effectLst/>
                <a:latin typeface="微软雅黑" pitchFamily="34" charset="-122"/>
                <a:ea typeface="微软雅黑" pitchFamily="34" charset="-122"/>
              </a:rPr>
              <a:t>工具租赁、销售</a:t>
            </a:r>
            <a:r>
              <a:rPr lang="zh-CN" altLang="en-US" b="1" dirty="0" smtClean="0">
                <a:solidFill>
                  <a:schemeClr val="tx2">
                    <a:lumMod val="75000"/>
                  </a:schemeClr>
                </a:solidFill>
                <a:latin typeface="微软雅黑" pitchFamily="34" charset="-122"/>
                <a:ea typeface="微软雅黑" pitchFamily="34" charset="-122"/>
              </a:rPr>
              <a:t>的技术服务承包商</a:t>
            </a:r>
            <a:r>
              <a:rPr lang="zh-CN" altLang="en-US" b="1" dirty="0" smtClean="0">
                <a:solidFill>
                  <a:schemeClr val="tx2">
                    <a:lumMod val="75000"/>
                  </a:schemeClr>
                </a:solidFill>
                <a:effectLst/>
                <a:latin typeface="微软雅黑" pitchFamily="34" charset="-122"/>
                <a:ea typeface="微软雅黑" pitchFamily="34" charset="-122"/>
              </a:rPr>
              <a:t>应针对工具类别，办理西部钻探“</a:t>
            </a:r>
            <a:r>
              <a:rPr lang="zh-CN" altLang="en-US" b="1" dirty="0" smtClean="0">
                <a:solidFill>
                  <a:srgbClr val="FF0000"/>
                </a:solidFill>
                <a:effectLst/>
                <a:latin typeface="微软雅黑" pitchFamily="34" charset="-122"/>
                <a:ea typeface="微软雅黑" pitchFamily="34" charset="-122"/>
              </a:rPr>
              <a:t>质量认可证</a:t>
            </a:r>
            <a:r>
              <a:rPr lang="zh-CN" altLang="en-US" b="1" dirty="0" smtClean="0">
                <a:solidFill>
                  <a:schemeClr val="tx2">
                    <a:lumMod val="75000"/>
                  </a:schemeClr>
                </a:solidFill>
                <a:effectLst/>
                <a:latin typeface="微软雅黑" pitchFamily="34" charset="-122"/>
                <a:ea typeface="微软雅黑" pitchFamily="34" charset="-122"/>
              </a:rPr>
              <a:t>”后方可办理“安全准入证”。</a:t>
            </a:r>
            <a:endParaRPr lang="zh-CN" altLang="en-US" b="1" dirty="0">
              <a:solidFill>
                <a:schemeClr val="tx2">
                  <a:lumMod val="75000"/>
                </a:schemeClr>
              </a:solidFill>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69395" y="34675"/>
            <a:ext cx="3456384" cy="682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2"/>
          <p:cNvSpPr txBox="1">
            <a:spLocks noChangeArrowheads="1"/>
          </p:cNvSpPr>
          <p:nvPr/>
        </p:nvSpPr>
        <p:spPr bwMode="auto">
          <a:xfrm>
            <a:off x="596900" y="201613"/>
            <a:ext cx="1363663"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其它</a:t>
            </a:r>
          </a:p>
        </p:txBody>
      </p:sp>
      <p:pic>
        <p:nvPicPr>
          <p:cNvPr id="60420" name="Picture 4"/>
          <p:cNvPicPr>
            <a:picLocks noChangeAspect="1" noChangeArrowheads="1"/>
          </p:cNvPicPr>
          <p:nvPr/>
        </p:nvPicPr>
        <p:blipFill>
          <a:blip r:embed="rId2" cstate="print"/>
          <a:srcRect/>
          <a:stretch>
            <a:fillRect/>
          </a:stretch>
        </p:blipFill>
        <p:spPr bwMode="auto">
          <a:xfrm>
            <a:off x="336947" y="764704"/>
            <a:ext cx="7776864" cy="58143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213" y="1484784"/>
            <a:ext cx="10001250" cy="4580741"/>
          </a:xfrm>
          <a:prstGeom prst="rect">
            <a:avLst/>
          </a:prstGeom>
          <a:noFill/>
          <a:ln w="28575">
            <a:solidFill>
              <a:schemeClr val="bg2">
                <a:lumMod val="50000"/>
              </a:schemeClr>
            </a:solidFill>
          </a:ln>
          <a:effectLst/>
        </p:spPr>
        <p:txBody>
          <a:bodyPr>
            <a:spAutoFit/>
          </a:bodyPr>
          <a:lstStyle/>
          <a:p>
            <a:pPr eaLnBrk="1" fontAlgn="auto" hangingPunct="1">
              <a:lnSpc>
                <a:spcPts val="3500"/>
              </a:lnSpc>
              <a:spcBef>
                <a:spcPts val="0"/>
              </a:spcBef>
              <a:spcAft>
                <a:spcPts val="0"/>
              </a:spcAft>
              <a:defRPr/>
            </a:pP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1</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、形式审查</a:t>
            </a: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      注：所有上传附件内容应为</a:t>
            </a:r>
            <a:r>
              <a:rPr lang="en-US" altLang="zh-CN" sz="2400" b="1" dirty="0" smtClean="0">
                <a:solidFill>
                  <a:srgbClr val="FF0000"/>
                </a:solidFill>
                <a:latin typeface="微软雅黑" panose="020B0503020204020204" pitchFamily="34" charset="-122"/>
                <a:ea typeface="微软雅黑" panose="020B0503020204020204" pitchFamily="34" charset="-122"/>
              </a:rPr>
              <a:t>PDF</a:t>
            </a:r>
            <a:r>
              <a:rPr lang="zh-CN" altLang="en-US" sz="2400" b="1" dirty="0" smtClean="0">
                <a:solidFill>
                  <a:srgbClr val="FF0000"/>
                </a:solidFill>
                <a:latin typeface="微软雅黑" panose="020B0503020204020204" pitchFamily="34" charset="-122"/>
                <a:ea typeface="微软雅黑" panose="020B0503020204020204" pitchFamily="34" charset="-122"/>
              </a:rPr>
              <a:t>格式</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2</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准入范围</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注：</a:t>
            </a:r>
            <a:r>
              <a:rPr lang="zh-CN" altLang="en-US" sz="2400" b="1" dirty="0">
                <a:solidFill>
                  <a:srgbClr val="FF0000"/>
                </a:solidFill>
                <a:latin typeface="微软雅黑" panose="020B0503020204020204" pitchFamily="34" charset="-122"/>
                <a:ea typeface="微软雅黑" panose="020B0503020204020204" pitchFamily="34" charset="-122"/>
              </a:rPr>
              <a:t>内容应简洁，明确</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，无跨模块申报现象（对准入范围表述不清的，每个审查、核查、审核、审批人员均可进行修改）；对申报范围可能存在的风险应进行评估、判断，查看对应的资质证书及附件</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endParaRPr lang="zh-CN" altLang="en-US"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3</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工伤保险</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注：购买工伤保险是法律、法规的要求。</a:t>
            </a:r>
          </a:p>
        </p:txBody>
      </p:sp>
      <p:sp>
        <p:nvSpPr>
          <p:cNvPr id="49155" name="矩形 2"/>
          <p:cNvSpPr>
            <a:spLocks noChangeArrowheads="1"/>
          </p:cNvSpPr>
          <p:nvPr/>
        </p:nvSpPr>
        <p:spPr bwMode="auto">
          <a:xfrm>
            <a:off x="1454150" y="642938"/>
            <a:ext cx="3467616"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填报审查注意事项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4" name="笑脸 3"/>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213" y="1412776"/>
            <a:ext cx="10001250" cy="3683060"/>
          </a:xfrm>
          <a:prstGeom prst="rect">
            <a:avLst/>
          </a:prstGeom>
          <a:noFill/>
          <a:ln w="28575">
            <a:solidFill>
              <a:schemeClr val="bg2">
                <a:lumMod val="50000"/>
              </a:schemeClr>
            </a:solidFill>
          </a:ln>
          <a:effectLst/>
        </p:spPr>
        <p:txBody>
          <a:bodyPr wrap="square">
            <a:spAutoFit/>
          </a:bodyPr>
          <a:lstStyle/>
          <a:p>
            <a:pPr eaLnBrk="1" fontAlgn="auto" hangingPunct="1">
              <a:lnSpc>
                <a:spcPts val="3500"/>
              </a:lnSpc>
              <a:spcBef>
                <a:spcPts val="0"/>
              </a:spcBef>
              <a:spcAft>
                <a:spcPts val="0"/>
              </a:spcAft>
              <a:defRPr/>
            </a:pP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4</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2400" b="1" dirty="0" smtClean="0">
                <a:solidFill>
                  <a:srgbClr val="FF0000"/>
                </a:solidFill>
                <a:latin typeface="微软雅黑" panose="020B0503020204020204" pitchFamily="34" charset="-122"/>
                <a:ea typeface="微软雅黑" panose="020B0503020204020204" pitchFamily="34" charset="-122"/>
              </a:rPr>
              <a:t>技术服务</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模块提供</a:t>
            </a:r>
            <a:r>
              <a:rPr lang="zh-CN" altLang="en-US" sz="2400" b="1" dirty="0" smtClean="0">
                <a:solidFill>
                  <a:srgbClr val="FF0000"/>
                </a:solidFill>
                <a:latin typeface="微软雅黑" panose="020B0503020204020204" pitchFamily="34" charset="-122"/>
                <a:ea typeface="微软雅黑" panose="020B0503020204020204" pitchFamily="34" charset="-122"/>
              </a:rPr>
              <a:t>机具销售、租赁</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准入范围承包商</a:t>
            </a: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注：提供机具销售、租赁项目服务的承包商，应先输西部钻探质量认可证。</a:t>
            </a: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p>
          <a:p>
            <a:pPr eaLnBrk="1" fontAlgn="auto" hangingPunct="1">
              <a:lnSpc>
                <a:spcPts val="3500"/>
              </a:lnSpc>
              <a:spcBef>
                <a:spcPts val="0"/>
              </a:spcBef>
              <a:spcAft>
                <a:spcPts val="0"/>
              </a:spcAft>
              <a:defRPr/>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5</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QHSE</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管理体系证书</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注：集团公司明确的三类承包商必须取得</a:t>
            </a: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QHSE</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管理体系证书；从事</a:t>
            </a:r>
            <a:r>
              <a:rPr lang="zh-CN" altLang="en-US" sz="2400" b="1" dirty="0">
                <a:solidFill>
                  <a:srgbClr val="FF0000"/>
                </a:solidFill>
                <a:latin typeface="微软雅黑" panose="020B0503020204020204" pitchFamily="34" charset="-122"/>
                <a:ea typeface="微软雅黑" panose="020B0503020204020204" pitchFamily="34" charset="-122"/>
              </a:rPr>
              <a:t>技术服务</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或</a:t>
            </a:r>
            <a:r>
              <a:rPr lang="zh-CN" altLang="en-US" sz="2400" b="1" dirty="0">
                <a:solidFill>
                  <a:srgbClr val="FF0000"/>
                </a:solidFill>
                <a:latin typeface="微软雅黑" panose="020B0503020204020204" pitchFamily="34" charset="-122"/>
                <a:ea typeface="微软雅黑" panose="020B0503020204020204" pitchFamily="34" charset="-122"/>
              </a:rPr>
              <a:t>进入公司现场</a:t>
            </a:r>
            <a:r>
              <a:rPr lang="en-US" altLang="zh-CN" sz="2400" b="1" dirty="0">
                <a:solidFill>
                  <a:srgbClr val="FF0000"/>
                </a:solidFill>
                <a:latin typeface="微软雅黑" panose="020B0503020204020204" pitchFamily="34" charset="-122"/>
                <a:ea typeface="微软雅黑" panose="020B0503020204020204" pitchFamily="34" charset="-122"/>
              </a:rPr>
              <a:t>10</a:t>
            </a:r>
            <a:r>
              <a:rPr lang="zh-CN" altLang="en-US" sz="2400" b="1" dirty="0">
                <a:solidFill>
                  <a:srgbClr val="FF0000"/>
                </a:solidFill>
                <a:latin typeface="微软雅黑" panose="020B0503020204020204" pitchFamily="34" charset="-122"/>
                <a:ea typeface="微软雅黑" panose="020B0503020204020204" pitchFamily="34" charset="-122"/>
              </a:rPr>
              <a:t>人以上</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作业的承包商需要进行</a:t>
            </a:r>
            <a:r>
              <a:rPr lang="zh-CN" altLang="en-US" sz="2400" b="1" dirty="0">
                <a:solidFill>
                  <a:srgbClr val="FF0000"/>
                </a:solidFill>
                <a:latin typeface="微软雅黑" panose="020B0503020204020204" pitchFamily="34" charset="-122"/>
                <a:ea typeface="微软雅黑" panose="020B0503020204020204" pitchFamily="34" charset="-122"/>
              </a:rPr>
              <a:t>相关管理体系</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认证</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通过</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企</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业安全生产标准</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化评级的</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可视同获得体系证书</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p>
        </p:txBody>
      </p:sp>
      <p:sp>
        <p:nvSpPr>
          <p:cNvPr id="4" name="笑脸 3"/>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2"/>
          <p:cNvSpPr>
            <a:spLocks noChangeArrowheads="1"/>
          </p:cNvSpPr>
          <p:nvPr/>
        </p:nvSpPr>
        <p:spPr bwMode="auto">
          <a:xfrm>
            <a:off x="1454150" y="642938"/>
            <a:ext cx="3467616"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填报审查注意事项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213" y="1340768"/>
            <a:ext cx="10001250" cy="1438855"/>
          </a:xfrm>
          <a:prstGeom prst="rect">
            <a:avLst/>
          </a:prstGeom>
          <a:noFill/>
          <a:ln w="28575">
            <a:noFill/>
          </a:ln>
          <a:effectLst/>
        </p:spPr>
        <p:txBody>
          <a:bodyPr>
            <a:spAutoFit/>
          </a:bodyPr>
          <a:lstStyle/>
          <a:p>
            <a:pPr eaLnBrk="1" fontAlgn="auto" hangingPunct="1">
              <a:lnSpc>
                <a:spcPts val="3500"/>
              </a:lnSpc>
              <a:spcBef>
                <a:spcPts val="0"/>
              </a:spcBef>
              <a:spcAft>
                <a:spcPts val="0"/>
              </a:spcAft>
              <a:defRPr/>
            </a:pP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6</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、审批、信息查询菜单栏，</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查看许可</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证或承包商信息等</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没反应</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注：在选择栏中，占击选中后再查看；不能查看许可证书，查看浏览器右上角是否有提示信息，禁止弹窗或拦截内容（允许）。</a:t>
            </a:r>
            <a:endParaRPr lang="zh-CN" altLang="en-US" sz="2400" b="1" dirty="0">
              <a:solidFill>
                <a:schemeClr val="tx2">
                  <a:lumMod val="75000"/>
                </a:schemeClr>
              </a:solidFill>
              <a:latin typeface="微软雅黑" panose="020B0503020204020204" pitchFamily="34" charset="-122"/>
              <a:ea typeface="微软雅黑" panose="020B0503020204020204" pitchFamily="34" charset="-122"/>
            </a:endParaRPr>
          </a:p>
        </p:txBody>
      </p:sp>
      <p:pic>
        <p:nvPicPr>
          <p:cNvPr id="51203" name="Picture 2"/>
          <p:cNvPicPr>
            <a:picLocks noChangeAspect="1" noChangeArrowheads="1"/>
          </p:cNvPicPr>
          <p:nvPr/>
        </p:nvPicPr>
        <p:blipFill>
          <a:blip r:embed="rId2" cstate="print"/>
          <a:srcRect/>
          <a:stretch>
            <a:fillRect/>
          </a:stretch>
        </p:blipFill>
        <p:spPr bwMode="auto">
          <a:xfrm>
            <a:off x="768995" y="2924944"/>
            <a:ext cx="10356850" cy="2409825"/>
          </a:xfrm>
          <a:prstGeom prst="rect">
            <a:avLst/>
          </a:prstGeom>
          <a:noFill/>
          <a:ln w="9525">
            <a:noFill/>
            <a:miter lim="800000"/>
            <a:headEnd/>
            <a:tailEnd/>
          </a:ln>
        </p:spPr>
      </p:pic>
      <p:sp>
        <p:nvSpPr>
          <p:cNvPr id="6" name="椭圆 5"/>
          <p:cNvSpPr/>
          <p:nvPr/>
        </p:nvSpPr>
        <p:spPr>
          <a:xfrm>
            <a:off x="10418067" y="4365104"/>
            <a:ext cx="714375" cy="500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笑脸 7"/>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050" name="Picture 2"/>
          <p:cNvPicPr>
            <a:picLocks noChangeAspect="1" noChangeArrowheads="1"/>
          </p:cNvPicPr>
          <p:nvPr/>
        </p:nvPicPr>
        <p:blipFill>
          <a:blip r:embed="rId3" cstate="print"/>
          <a:srcRect/>
          <a:stretch>
            <a:fillRect/>
          </a:stretch>
        </p:blipFill>
        <p:spPr bwMode="auto">
          <a:xfrm>
            <a:off x="3937347" y="5377177"/>
            <a:ext cx="2726060" cy="1480823"/>
          </a:xfrm>
          <a:prstGeom prst="rect">
            <a:avLst/>
          </a:prstGeom>
          <a:noFill/>
          <a:ln w="9525">
            <a:noFill/>
            <a:miter lim="800000"/>
            <a:headEnd/>
            <a:tailEnd/>
          </a:ln>
        </p:spPr>
      </p:pic>
      <p:sp>
        <p:nvSpPr>
          <p:cNvPr id="9" name="椭圆 8"/>
          <p:cNvSpPr/>
          <p:nvPr/>
        </p:nvSpPr>
        <p:spPr>
          <a:xfrm>
            <a:off x="5737547" y="5517232"/>
            <a:ext cx="714375" cy="500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矩形 2"/>
          <p:cNvSpPr>
            <a:spLocks noChangeArrowheads="1"/>
          </p:cNvSpPr>
          <p:nvPr/>
        </p:nvSpPr>
        <p:spPr bwMode="auto">
          <a:xfrm>
            <a:off x="1454150" y="642938"/>
            <a:ext cx="3467616"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填报审查注意事项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1275" y="1428736"/>
            <a:ext cx="9858375" cy="990600"/>
          </a:xfrm>
          <a:prstGeom prst="rect">
            <a:avLst/>
          </a:prstGeom>
        </p:spPr>
        <p:txBody>
          <a:bodyPr>
            <a:spAutoFit/>
          </a:bodyPr>
          <a:lstStyle/>
          <a:p>
            <a:pPr eaLnBrk="1" fontAlgn="auto" hangingPunct="1">
              <a:lnSpc>
                <a:spcPts val="3500"/>
              </a:lnSpc>
              <a:spcBef>
                <a:spcPts val="0"/>
              </a:spcBef>
              <a:spcAft>
                <a:spcPts val="0"/>
              </a:spcAft>
              <a:defRPr/>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7</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、查看上传</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附件，查看信息，点击打开，关闭后退出。</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     注：</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查看完信息，不要点关闭，点击网页回退键</a:t>
            </a:r>
            <a:endParaRPr lang="zh-CN" altLang="en-US" sz="2400" dirty="0">
              <a:latin typeface="+mn-lt"/>
              <a:ea typeface="+mn-ea"/>
            </a:endParaRPr>
          </a:p>
        </p:txBody>
      </p:sp>
      <p:sp>
        <p:nvSpPr>
          <p:cNvPr id="4" name="笑脸 3"/>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2"/>
          <p:cNvSpPr>
            <a:spLocks noChangeArrowheads="1"/>
          </p:cNvSpPr>
          <p:nvPr/>
        </p:nvSpPr>
        <p:spPr bwMode="auto">
          <a:xfrm>
            <a:off x="1454150" y="642938"/>
            <a:ext cx="3467616"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填报审查注意事项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2"/>
          <a:srcRect/>
          <a:stretch>
            <a:fillRect/>
          </a:stretch>
        </p:blipFill>
        <p:spPr bwMode="auto">
          <a:xfrm>
            <a:off x="2882877" y="2643182"/>
            <a:ext cx="6627812" cy="3886200"/>
          </a:xfrm>
          <a:prstGeom prst="rect">
            <a:avLst/>
          </a:prstGeom>
          <a:noFill/>
          <a:ln w="9525">
            <a:solidFill>
              <a:schemeClr val="bg2">
                <a:lumMod val="25000"/>
              </a:schemeClr>
            </a:solidFill>
            <a:miter lim="800000"/>
            <a:headEnd/>
            <a:tailEnd/>
          </a:ln>
          <a:effectLst/>
        </p:spPr>
      </p:pic>
      <p:sp>
        <p:nvSpPr>
          <p:cNvPr id="7" name="椭圆 6"/>
          <p:cNvSpPr/>
          <p:nvPr/>
        </p:nvSpPr>
        <p:spPr>
          <a:xfrm>
            <a:off x="2740001" y="2857496"/>
            <a:ext cx="714375" cy="50006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笑脸 3"/>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2"/>
          <p:cNvSpPr>
            <a:spLocks noChangeArrowheads="1"/>
          </p:cNvSpPr>
          <p:nvPr/>
        </p:nvSpPr>
        <p:spPr bwMode="auto">
          <a:xfrm>
            <a:off x="1454150" y="642938"/>
            <a:ext cx="3467616"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填报审查注意事项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2"/>
          <a:srcRect/>
          <a:stretch>
            <a:fillRect/>
          </a:stretch>
        </p:blipFill>
        <p:spPr bwMode="auto">
          <a:xfrm>
            <a:off x="1382679" y="1500174"/>
            <a:ext cx="3592605" cy="5100215"/>
          </a:xfrm>
          <a:prstGeom prst="rect">
            <a:avLst/>
          </a:prstGeom>
          <a:noFill/>
          <a:ln w="9525">
            <a:noFill/>
            <a:miter lim="800000"/>
            <a:headEnd/>
            <a:tailEnd/>
          </a:ln>
          <a:effectLst/>
        </p:spPr>
      </p:pic>
      <p:sp>
        <p:nvSpPr>
          <p:cNvPr id="6" name="TextBox 5"/>
          <p:cNvSpPr txBox="1"/>
          <p:nvPr/>
        </p:nvSpPr>
        <p:spPr>
          <a:xfrm>
            <a:off x="6240463" y="1857364"/>
            <a:ext cx="4493538" cy="461665"/>
          </a:xfrm>
          <a:prstGeom prst="rect">
            <a:avLst/>
          </a:prstGeom>
          <a:noFill/>
        </p:spPr>
        <p:txBody>
          <a:bodyPr wrap="none" rtlCol="0">
            <a:spAutoFit/>
          </a:bodyPr>
          <a:lstStyle/>
          <a:p>
            <a:r>
              <a:rPr lang="zh-CN" altLang="en-US" sz="2400" b="1" dirty="0" smtClean="0">
                <a:solidFill>
                  <a:schemeClr val="tx2">
                    <a:lumMod val="75000"/>
                  </a:schemeClr>
                </a:solidFill>
                <a:latin typeface="微软雅黑" pitchFamily="34" charset="-122"/>
                <a:ea typeface="微软雅黑" pitchFamily="34" charset="-122"/>
              </a:rPr>
              <a:t>让我活动脖颈，不用了，谢谢！</a:t>
            </a:r>
            <a:endParaRPr lang="zh-CN" altLang="en-US" sz="2400" b="1" dirty="0">
              <a:solidFill>
                <a:schemeClr val="tx2">
                  <a:lumMod val="75000"/>
                </a:schemeClr>
              </a:solidFill>
              <a:latin typeface="微软雅黑" pitchFamily="34" charset="-122"/>
              <a:ea typeface="微软雅黑" pitchFamily="34" charset="-122"/>
            </a:endParaRPr>
          </a:p>
        </p:txBody>
      </p:sp>
      <p:sp>
        <p:nvSpPr>
          <p:cNvPr id="3074" name="AutoShape 2" descr="data:image/jpeg;base64,/9j/4AAQSkZJRgABAQAAAQABAAD/2wBDAAgGBgcGBQgHBwcJCQgKDBQNDAsLDBkSEw8UHRofHh0aHBwgJC4nICIsIxwcKDcpLDAxNDQ0Hyc5PTgyPC4zNDL/2wBDAQkJCQwLDBgNDRgyIRwhMjIyMjIyMjIyMjIyMjIyMjIyMjIyMjIyMjIyMjIyMjIyMjIyMjIyMjIyMjIyMjIyMjL/wAARCAErAc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pM4o3fWgBaKTNLQAUUUmaAFopMj0oyPSgBaKTI9KMj0oAWikyPSjI9KAFopMj0oyPSgBaKTI9KMj0oAWikyPSjI9KAFopM0tABRRSZHpQAtFJkelGaAFopM8UZoAWiiigAooooAKKKKACiiigAooooAKKKKACiiigAooooAKKKKACiiigAooooAKKKKACiiigAooooAKKKKACmscLTqa/3D9KAK/2ghTwDTPtJHWMfnUIfKn60nWmBY+1n+7R9rb+7VeiiwFj7W392k+1sf4M/jUFFFgLH2o/88x+dH2o/wDPMfnVeiiwFj7Uf+eY/Oj7Uf8AnmPzqvRRYCx9qP8AzzH50faj/wA8x+dV6KLAWPtR/wCeY/Oj7Uf+eY/Oq9FFgLH2o/8APMfnR9qP/PMfnVeiiwFj7Uf+eY/Oj7Uf+eY/Oq9FFgJ/tZ/uAfjS/a2/u1XoosBY+1t/dpPtR/55j86goosBY+1H/nmPzpPtbD+DH41BRRYCx9rfsmadFcF5tpGBVXOM1LbjMy0gL9FFFABRRRQAUUUUAFFFFABRRRQAUUUUAFFFFABRRRQAUUUUAFFFFABRRRQAUUUUAFFFFABRRRQAUUUUAFNkO1CadTJBmM0AZ3YH1NFLj5B9aSmgCiiimAUUUUAFFFFABRRRQAUUUUAFFFFABRRRQAUUUUAFFFFABRRRQAUUUUAHrU9v/rl+lQetT2/+uX6UrAXaKKKQBRRRQAUUUUAFFFFABRRRQAUUUUAFFFFABRRRQAUUUUAFFFFABRRRQAUUUUAFFFFABRRRQAUUUUAFNk/1Zp1Nk/1ZoAzv4B9aSl/gH1pKaAKKKKYBR+OKNrN93+dYviDxjoXhW2SXWLwQmT/VIq7nceoFAG3gjtRisnQPFGjeKbeWfRrz7UIztZQNpB9xWvlSPlOe1ADaKKKACjvjI+tVtQ1C00vTri+vn8q2gTfI+O3tXnMHx08KzXqWphvYbdmws7KMfUigD07IPQjPcUtMhnFzAlxC4kjlUMHXoy9jT6ACiilJxx1frj29SaAE/hJyvHXJxto4/Pp6GuE8cfFLSPCts0dnLFqOpBtiwI3yR+7mvP4/2g9URsS6LZugbBCyNt/A0Ae9noccH0NB4z+FcV4M+J+i+MZPs0bNaX235re4br/uHvXa7g5xyCegI9P89KACig8UUAFFFFAB61Pb/wCuX6VB61Pb/wCuX6UdALtFFFSAUUUUAFFFFABRRRQAUUUUAFFFFABRRRQAUUUUAFFFFABRRRQAUUUUAFFFFABRRRQAUUUUAFFFFABTZP8AVmnU2T/VmgDO/gH1pKX+AfWnAcU0AyiiimAEYKt3U5FfM3xzeT/hY0okJKrAgjXPCjHb8c19NYzivmP47sf+FlTj/phHQBm/C3xVb+F/GUE14zpZXC/Z5XVsbCf4z9K+rBIGCsjKQw3KQcqR2P418NKxyPrXtfwi+JT2rw+G9bmDWzfJZ3LHlGz9xj/d96APe+w4PNFBPzHdlWbpg/eo6cH8qAPN/jgZF+HrNG2F+1J5g9fQV8yswLE/xH72eh9a+qvi/Ckvwx1Xev3djr9dwr5QY7mzjAPSgD6o+C12918NrIs5ZoJJIjk9t3A/CvQjgZNeU/AN2fwNco3/ACyvCF/Fc16r+lACggkp6Yrw/wCLvxJmtbt/Deh3RXj/AEy4iPzb+yKfTHWvRPiF4jHhjwZe6gv/AB8MAluM/wDLRsjP6V8kSSyTyPK7mSQk7mPJ55JoAcc3FxkKHZj0TqT9P6Vbl0TVILH7bLp11HaHjzniIU/59a9z+Dfw/isNMXxFqUO67ux/owkXcIkPcj+8exr1O90qzv8ASZtMuYA9pNH5TRY4Uf8A1utAHxfb3E1lOtxBK8csTAxup5Rh3r6m+GPjhfGfh9fOkUapaAJcL0Dekg+vSvnPxp4Zn8KeJrrSZPmVD+5k7SIeQf6Va+HfiZ/Cvi6yvQxNvIwinTPDRk9PwPNAH11jBOe1JS7lK4TlSo2n1zzSHrQAUUp60lAB61Pb/wCuX6VB61Pb/wCuX6UdALtFFFSAUUUUAFFFFABRRRQAUUUUAFFFFABRRRQAUUUUAFFFFABRRRQAUUUUAFFFFABRRRQAUUUUAFFFFABTZP8AVmnU2T/VmgDP/gH1pqNhaX+AfWkwKaAcV4zTafu+XFMpgBAPFfMXx1ZW+JE5B/5YRj9K+nD2PtXy38bDu+JuoYPCLGv0+WkwOR0DQLzxFfNY2Ch7kRtIkeeW2jJFVPLMT7GifKttZfun6V2PweYD4naUTk8v/wCg113xq8Cppd9/wkmnQ/6Lcy4uY/4UlP8AEPRTimgOk+EHxBGr26+HNYmzeRp/os78GdB/CT/eFetj3618SW11LaXSXFu5SaNw0bKeVcHOa+tPAni+Dxl4cgv0kUXSjy7qIDlZP8D1FAFP4t/8ky1n/rmv/oQr5J7ivrT4t8fDPVz/AAFVA9/mFfJh6D2FAH0l+z9/yJeof9fv/stesjrXk37P4I8EXrY4a9/9lr1kc8Ac0AeC/tA647XmmaFGQqrH9olUdmP3f5GvING0+TVtZstOhOHupljUDtz1rq/i9fm/+JuqE9IHEC/RV/8Ar0/4NWa3nxI0/eoKQI8vTuBx+tAH1LBbraQRWqABIY1jUD0AqTv/AE9fajOevX1ozyD6HIoA8P8A2htNhEWkamqfvPmgZvVeoH4V4Puww7dq+i/2hl/4pPSmB6XjY/75r5xzmgD7N8Eag2qeCdEvnYs0tspfPqOP6VvYrkfhiCPhjoHHW3/qa64E0AB4pKU9aSgA9ant/wDXL9Kg9ant/wDXL9KOgF2iiipAKKKKACiiigAooooAKKKKACiiigAooooAKKKKACiiigAooooAKKKKACiiigAooooAKKKKACiiigApsn+rNOpsn+rNAGd/APrSUv8AAPrSU0AUUZopgGOf8+tfKHxgYt8Utaz0Drj/AL5FfWAGR1/iBr5N+Lx/4ufrPs6/+gigB3whOPibo/8A10cf+O19S6xpVtrGj3Gm30YltblWSVR2z/F9R1r5W+E3PxL0bP8Az1J/SvrVvmckcHPagD438WeGLnwj4iuNMuSdqnMcmPvoehrQ+H3jC48HeJ4rqNiLOQiO6iHIKZ6/h1Fe1/GTwmdf8LjVrdM3unDeCBy8X8QP07fWvmgED5cEHONtAH1B8YrlZ/hbczwOJIZ2iYMp4cHnIr5a9PevSbfxoNS+EN54cv5cXVm8bWpPVot3I/CvOplCyFQSVHTPpQB9LfAZAvw8kOOWvGJ/KvUFGHX615j8CPl+HJ97tq9OXl1+tAHx38Q2J+IOuEnP+lNXV/AUA/EA5GcWsmK5T4hqw+IGuBhg/am4rrPgNIsfxCG44LWkmBQB9KYzg0E8GnDmlxnIHU0AeQftC/8AIoaX/wBfjf8AoNfOVfRX7Q1wv/CMaRBg73uWbp/s187EY70AfYPw1jKfDTw8jHra5/WupArB8EQG38B6JCw+ZLRB+fNb/wDFigBD1pKU9aSgA9ant/8AXL9Kg9ant/8AXL9KOgF2iiipAKKKKACiiigAooooAKKKKACiiigAooooAKKKKACiiigAooooAKKKKACiiigAooooAKKKKACiiigApsn+rNOpsn+rNAGd/APrSUv8A+tJTQDsUUUUwDv+VfJXxcOfihrf/XVf/QRX1oevHXIr5O+MEbJ8T9a3d5FI/wC+RSAh+FLlPiVop/6bY/Svrhj87kAc9K+PPh5K8HxA0JozybpBz7mvsN2G7Axnv+dNAMwH+SQK6txJkcEdxXyr8UfCL+FPF0xgUmxu8zW74456r+FfVgHWuT+IPg+Lxl4XksR8t9BmS2cfwtj7v/AqHoB8jkqispbJ7GmM4JGOg6U+6tZLW4kgmQxyxsUdD1DDrUSjjJFID6b+Az7vh/IvZbtv5V6f0ryb4AZHgi99PtnH/fNer8ngDJpgfLXxn0w6f8Sr5kQqtztnXPckY/pVD4V6n/ZPxF0qaRgI5nMDMegDcV6X8ftBea007XLdTJ5X+jzH+7/dP868Igke3mjmjJV0cbWPY0AfcjjDHsB0pudvJ47dK5nwP4qg8XeGINSTy/tEa7LqJjyjjgn8a6U4BABHPO4npQB4H+0NqAfWNJ00ZBhhaQj1yeK8as7Y3N1DBjLSSKgH1Ndb8T/EH/CQePr+7hYmCBvIhz6Lwf1zUfw20U638QNJtmiZo0lEznsEXnmgD6ws7dLXT7a3RcCGFI8f8BFWeN3tQxBJI/vZooAQ9aSlPWkoAPWp7f8A1y/SoPWp7f8A1y/SjoBdoooqQCiiigAooooAKKKKACiiigAooooAKKKKACiiigAooooAKKKKACiiigAooooAKKKKACiiigAooooAKbJ/qzS02X/VN9KQFAfdH1o20DGBz2pc+9UgEoopQDTAac7u2MfrXy38bIivxL1B9vEiIwz/ALoFfUo+VuR7Z/u+9cF8RfhlaeNRDcRTJaarFiNZyu5JB/tCkB82eEpPI8X6TKcjZdxnj/er7QOPMZVGF65NeO+DfgeNI1iLUNeu4rg2zbooLcEAsD1YnrXsbZIbJAw24nsPamgEP3mpBldrDgk5OPpikz3pckDGeKHqB4V8bPARjuW8UadDiKXi9RBkq398f1rxKMEcg9e56D3r7dnijmt3ilSJllUowl+6ynqDXBTfBfwbLqf2o206R53G3807GP164oApfAm0eDwFM8hIjnumaMsMcAYzXp/T2x3qtb2kFnAltBbxQxRrsSNPuhR/d/8Ar1ZHIxQBT1LTbTVdMubG9jRoJ4fLlXGcA9x7jrXyR4v8MXvhHX5tLulLopJgnxxLH13D+tfYeAOgxWF4o8J6V4v0s2Wp2+7A2pOgxJH6bT3HtQB8seFvGGqeDtSF3p0q/NxJG+Skg969B1n48XmpaPcWVrpEdpczJ5f2hpd2wHqR7+lYviX4MeJtIvJG0+BdTsxnZJDjcR7r61zi/D/xc20r4f1Db2/cmgDnyC0m8Hc+7q3Q+5+te/8AwK8KvY6Xc+ILlSrXQ8qAOOfLByT+J6VgeB/gnqU97FfeJYhaWaEMtruy8vsfQV75BbxW8ccMSBIo12qi9I1A4HvQA/6UZoooAOtFFKKAWonrU9v/AK5fpUJwO/NPhcLMoYnp2p9AvqaFFM3A9CacOlQK4tFHNFABRRRQMKKKKACiiigAooooAKKKKACiiigAooooAKKKKACiiigAooooAKKKKACikNG6gBaKaGpvmdRj6UB5CsxBqKeULbuxPG3rjIrL1fxDZaWNrEy3LcCBOSfr6Vx182oarJ9ovX+UcJDE5VAD6+prKpUUS4022dUmoISN3HHBPf6VdSRXXK8155FcT6ZKBMXktjgc/wAP0rq9OvN4XY25GGVNaRmpIJx5WbYPrT15qNCGUNmpFqyBent/WozxkDgGnnmmt0FACA8+g9BS8AYAwPT1ptGaACiiigA6HjilB9Tn60lFAC+3b09KXpTR1p1AAeaXgjqaMU3NAASQ25SQenHagE555J4LHrRmkoACAGOB1GM0fw7QMD0FFFABzRTuKTFABjimO4jXcTRJIsa81h6jfrFGzM/yihyshpXLF3qYiVmzj3zjFYo8YNazealrJcQjgsCOaxrm6W/l/fTrHADypbBNWFuLCEBUvINxbYqEjFczrO51RoRSO60bxDYa5EXsrlS3eJuHX1yK11fKggDmvKLnR4Hf7TbStFc7srKjYYfl2rV03xtd2Ev2bWoTJGflS6iH3fqKuM77mM6TT0PRQRS1RsdQt9RhE1tOkqH+JGzVnzcdRx35rQzasS0UwSAkY5B7inZoELRRRQAUUUUAFFFFABRRRQAUUUUAFFFFABRRRQAUUUUAFFFFABSGlpDQAE4FMLgD1+lI5OO4rifEnjmPSZTb20UU8wOJTI5EcZ/nmpc0iowctjtmYDPIHGa4rxB43trR3stOlR7npJID8kf/ANevP9V8eapq8MtpPcpFCzcx267d3/Aqo2UWksQLmU46mIIQKynUvsbU6DvdnR/23YWk3mSTSS3EjcygZNQ3PibUryNBY2HyrKNzScZHr70221Lw1axhoYXy3JCIcj86vL4y0eLH+jXAI4+5XK25OzOvWOxVWXXrpP8ASoIAqjkirOk6hNYXq20mfs8p4B/hNXIvFmi3WYYnMUnGd8Z5rMvIs3A8sFtz5Vs9K3py1sTVs46npVpLuQfnVsHk1h6dJ8ip6KK2sZ712HntWHbuaQnNJ0ooEFFFFAD8UYpu6jdQAN1pKCc0UAFHNFFAC5pKKKACiiigAooooAOaOc4opcd6AKl6cRj3rjddAdo1AJ3Njg4rrb6TK8kYFcvqJjKpuGSG3/lWc9Ea0VzMqW3h621K0ZigLH5cnk1Su/h7aNIGC/MuSCM1LJHrdwM2uoSwQMuQiDFVhpOvH5jqd4fffiuJT7nfbQgl8JX9rg219cR+g8wk/wD6qo3a69bsUmdZOMfMP61pvp2vhTnVLhsf3zu/nVS4h19Fw11uHq0QrTmIsYdne69Y3KzWQ8pg3WFgMn3HevRvDfxCkcpa+ILaSylzj7Vx5Z/3sdK87uItS84N58R5/uYNELalCdsqJcLn+Ec1UarvYiVJSR9CQTxzokkLq6SDIZDkH6VYDdBXlfw81QjWntESSOCVCTCxzsYV6kowAPeuiLucc4uLsSUUUUyQooooAKKKKACiiigAooooAKKKKACiiigAooooAKKKKACkNLSGgCG4kENtJKRkIpYj6V8+Xl0bi7nmjQztIzN5hHQ5449q9316QxaHeOBk+Uw/SvObbTLUW6KIxvMeTiuatKyOrDRuzg4USNv31vIYicnC85ras7zR15e0ui/vFXRR+H0mkxnap5xU6aBGjDcxVuo31zXZ2WRkR3+h7xvs5h9YquRX/hySRYypQN6x4raj0WExnIc468VS1GzsrW0l3QxsCvVRTSEMu7HTxa+Zbwxtu+6RzmsqA7rVSR80bncQelSaGm/T7ng+WjFU5rH1LV7fQ4bgTuNjDiIfeatoLUzm1Y9F0tg0ce7JLIDxXQxjKg814nYfF7TrGKJDpV4xjXGUcVrJ8eNHCgHRdQLd/wB6tdi2OCTV9D1nbQFrygfHXSc86JqA/wC2q0H48aOP+YJqH/f1aZJ6xto215Ofj1o2P+QJqH/f1aT/AIXzo54/sXUOf+mq0Aer7aNtef6N8V9O1uSJItMvITNuWN3ZWG4fSuyj1eG4wVRsmgC+FoK1CtyjN9xhUu7KZzigBcUYHrUOoSzWtu1xFaG7cDIjjblh3x71wj/FnTIrwWcui6mtyW2xxOoV3PcbaBo9A20VW025uL60W4mtJLMsAwjkYMce/pVoBtoPY0A2JRQXC1HJOqgDDYzzgUNMVySis+fWre2jkmkjkEaZYk4AwK4e6+MWmWlnFdNpN80UshSBAy5fHVvpSsB6RSnvXlB+PGj7jnRL/P8AvrSD486Memh6hn/fWmB6FqPCdOoNcrfSZcoeGI2iuauPjfpU4OzRL0MOxdaoQfEnTNb1K3tRYT2jyvjzJWBH0rCqm0bUWkztTf3FvDFBa7RM3y7iM1VdPETsxbUXTnoqipL0BJraaJymew61vxER2QmnT5W7j5jXMkzu6HJvb68d3/E1nP4D/Cqr22tjH/E1fC+qZrsptR00M0Ymj83j92rDP5VOtrG0XmbDg/8ALPHNOSJ5rnm76Xf3gZJL9nfP8KbagfSr2zBaK4mYKOjLxXopsEVlfAOKgvSv2OWJwFwhIxUq9x3Mf4eDd4vzIP3nkMTivXBkkH615H4EZU8ZDPDSQOBXrW4dM9ea7Y7HBU+IlopoIxTqozCiiigAooooAKKKKACiiigAooooAKKKKACiiigAooooAKQ9qWkYUMDH8Skjw9fEn/lmcVxGmKWhV3+9sUV2Pi9ivhm6IOPuj/x4Vyemx7oYxuxmuSrrOx14fSLZokxCNQ8ioevzNg1lavrlhaQNHeXQKKQyMvJz/dFbE9lBND+8jidwPvEc1w/ijSY5LdDHCCYZlfj+L6U+Q3TNPRtW1m/uSbm3EVk/3JUOXK9tw7Vo+JjFbaaJXcFcYwPu59vesGTxJcpC0Gk6fvlABBc4HvVyCJLyJNR1Jzc3hPyW4PyqfpS5R3K+hyyWuhyG4Ty90rOjexry7x9drca9sAO2GJW3/wB4mvYGst5ae/f5gMJGnCL6fWvB/EGof2l4hvbwfcmlKjHTavGMVpCDuY1pIzWbPU5+tML9xxijDHoKNjMfQV0LscbBLhyeuac0v1pCoU8cUwn5iKYhwfd60oOQaYOKcp5oA7bw0JDpAmTIeC48wkHtgcV7jotwt3Y29xEMLIu7H93HUV4z4BCS6dfwuP40cj0B717NoFuLRBDu/cyfNGcevUVTWgkbkZIX3q3AcrgfexnHY1VRDk5PK8Gp4C33McE1nZjKXiDX7Hwvo02pX8qRwRjgA/M7f3V968Fh+LGqp4k/tWW2tpoC/wDx6eUMon+y397HPuaT4oeKz4j8SS21vIDY2DlIh/ekHDN7jtXBr8reqN/AelUhXPrrQddsvEOkxapp1wJIH+XgYKnurDsw9K0XJ/OvmHwJ4yuPCOtxyymSXT7geXeRA/N14dR6r/jX0vDPHcQJcJIJIpFDK68hgemKqzQhzH5Ofvdqrz/e3Yyo61O4PmLnioZWEaEnoTjFVbQDhviLdP8A2dDpsL7WupfLO3g7f4q8m8fBLW80/TYxgW9ruYj+Es1erX9q2q675gAdYl2DPQHua8X8X3q6h4s1GaNiYVk8sf7q8VIzniMFhwfenjik6FgBxRmpGMBbJwcUil1lDiQgoQ49iDwaTHOaUAjOKFqrBfldz2Hw94oj8RWkUDvs1SBtzR9PMJ7j616DZX/2qyFs6/Z7jBDxtxt91P8AFXzHbzyQSxywuUeLmNwcEH39a9u8K+Jk8T+HXFzGn2mHaj7esZ7Mv161zSp8p2U63NoR+JvBkUdw+p2jvDeQjzUmHBJ9/WtHwl4n1fVLWQ30HnNH/wAtIvlLfhVkJfR6TLb3MxnQgojPweat+FdNjtLKKLphuT3rNPU3aS1Ns+Y9k0rweUeu1jk1jaiDPFkIw3V00gUL8qgYrFv+EZ95BFOSM0zhZry70a+bVLJV+0W6bkSTo3tXQ+H/AI4+H761X+11l0+6Hyt+7MiH6FaxdURZg3fcjA/ka8SCCP5QoI54z710U9jmqxtqfZ1hq1rqlnHc2NzFcRSfdkiO5fcZrSBzzXhnwCvZ2Gq6W7A2yhZ1Q/8ALM9Dj617mAAOOlUYi0UUUAFFFFABRRRQAUUUUAFFFFABRRRQAUUUUAFFFFABTXOAPrTqjk27Rk9eKTA57xpIv/CNzjONzBfrzWDpMeIY81L441SN/J0hJQ1zI3mOg6Io6D61X0yZtqjuvGK5av8AER2UF7jNwqCp6flWJqFuCxJTcB0raRldcqCD6Vn3qeY3SrRcdzmrZTFeRuBja2zGPWui/dxhQvAU4zjpWVLEkdwmTtG4HnpmqHiPxNbaHYNNdfLnO0Dqx6dKaWpUroz/AB34gGmeH5I4mCTzfu0Gc4JGGNeIE9d3O7r7e9amva3ceIL37ZdfKANiRr0Uf4+9ZTYx8pNbx8zjqvUTJWQLng08t71XkyF3Z6U9W3DjmmZCOelL0GaCKTrxTAUcjNOTnntTSccU6P72O1AHa+AJC1/ewZ+aSAOB67T0r3/Tw0umwttClvmH+zXzj4Nvk0/xJaSyfdbMXt81fSennNku/kLwuKtO5KL0DLJEjA53Z3VkeJdQksPDs7xMVuZgYo8dg3Ga0LZWhYxMwEeeG71n61p/2+6tyV3xxjIU+tKxR85+I/Dl34b1BFuo28qZcxSH6/d+ueaxGXeF2/Sve/i1ZQ3HgmaUom+3ljkRzwVY8EflXgygFA7jIA6U0hM6nwX4KufEl/G86yQ6YFLNP0MwH8Kn617L4SuX0iJNGupQiAlrV3PC/wCzXG/C7WRLok+lOqNc2f7xEzwYj6e4/rXc6VohvAuoai5aRm3hB8oX+6QBVvYlM6wDcq8H1PtVC9kCwvzyKtlXEIxNn+9xisy8jMilFHyt8uaTegzAmZbDS7u86LbRvLk9+K+c2leVndv4jvYfU1738SJl0z4eXcYfD3eLevAzzkDg9/rWTYEWRk0zNKe9MBzQUJmlxnvS4pCcdKLgIzBFLkdO1bvg7xCfD+rpO7Frab5ZV/r+Fc9K++RYx06k1MrnPy444AxScblRnZn0d50V1ZIYZA6yfMnOa19GfcvQV498PvEwIXQ53wufMt3PXjqlev2g8uUMn3iM8Vxyi1I7YyUomxI2UJ/OsXUCPKce1ackjGPKjrWVqAc7h7Vo9UTFanKzxiSN+dvBGa8Pli8q4ljZMlZXz7c4r3m7i8qF2f7hHNebeNfDyWttaavEhEdzK0U5B6SLyD+VaUia60Ot+AsEr+ItSugv7lbURue24kYH5V9Adq8h+BMlhH4cv4VlA1JrgvcJ6KOFr14dOuatnILRRRQAUUUUAFFFFABRRRQAUUUUAFFFFABRRRQAUUUUAIa5nxx4hHh3wvc3ikC6bENqD3lbheK6KTr1wO5r5z+Lni06v4ot7G3k22uly9z96TPzN+HSgDp9Qs/+Ef8AE1gbtnKXVnGAzHdukH3iT68101ukICMrq4kPVTyKNb06Dxj4PWdG2uifaIJDx8yryBXm+l+IntQFSRW2ncct+dc1SLcrnbRkuWx6+BhUGeg+961Su5kjB3tjPFckvjKVIkx5cysM8OPkrntV8bM7srToDjJ2nPFEWU7LU6S/1KJN58wFY/vA+n+NeYeM7e/vo49bzI9m7GJQeiE/dP5frT49SudauQFY/ZxyNjfq3rXXa+iWHwsvEuUKrNIsNuG4LN6genvWkItsyqVLrRnkH3S3P+B9ajJ+WlLfKvoeR/u0wsvy1uct29xHfggio4nKvtHelLAk5qFyeMfWgC1nPWgHBpVxtB9aCPSgBSNxzTgKaB8tPUZTrQBYjJiMcqk7o3D19J+B9RTVtBSZSdyAZ57182qMqg9c1678HdVCyNYs/wDrk6e6/wD1qtEnqjy7D/eJ9RUUm6Q+fNu2DgKDyTWk0Kl1Zx96qGrTGKO3Awu+ZV4HQdzTuO55j8a9ZRLaz8PrLzI/ny467QPlz+NeRIOOnHoa2/HmstrHjbUbjduRJmgT/dU1jAkqDQgNjwlrL6B4nsr8ECFJAtwD/ErcYr6St7iOJRGjZXqp9RXybKC0co9Bu/GvorwlqX9qadorZyXttzj3XiqJSO2k+WMHru7VWliJjGOuc4qyAflH8Kio7hgql16qN1S2M8h+NN6Vs9KtFPyvM823/ZAwK8gZt+49M16H8Yb0y+LLS1zlbe2yfYsc155lQayYELj3qPvUvGT0pmO9FyhRzTH/AHYLGnZxxUErA5i65pgJbjIYt1PSp1OEphHlqFpA1K4aHWeDNAk1SS81LaStiFbYpwxlP3ce2Oa9f8H69HqNvsLobmD5JFJrgfhVKzw61aI6LMYVljYnpjg/zrAXVJtD8ST3CiRTG+2VF43D+9WU1c6Kcuh9IL5e0e/aqVw6NMp4UgnGenSuGtfEcl3F5sN6RG3y4PU0kt1f6o/2aJnlkbho4/T69qwu0dDtuT69qglubfTtLj8+/uPkjA6J7moviTpiaJ8MLOwL7pYZ4wjt1ZyfmJ/H9K7Twt4Ui0CM3dwyyalKmJZXHCjsF/qa8p+MHihNTvodMtX3W1sS2fVuhrqpRdrnJUnzOxzXhHxEfC3i2z1OIstsziOZCeGjPDZ+nWvrCGRJIo5I+UkUMp9R2r4tGJkaHqHXHNfQfwp8eQ6tpcOhahcBdUs02ruP+ujHRvr2xVz0Mj1UEEcUtNQEIMgA06pAKKKKACiiigAooooAKKKKACiiigAooooAKQk/SlqAyETlAhPHWgDm/HviRfDPhm4veDOw8qBCcbmPf8K+UtUdzDvc+Y7ZLFupPU/rXovxW8UN4h8TmzhlDWOnMUjI6NL/ABN9B0rzvVGP2PJI3bemO3rTsB6l8KfH0LRxeH9ZnCiRStvOxwBnjb7VQsvhL4qv9RnRlhsbcysFkmkDZUtncAteW6Xnqp2t646fSvSdJ+KPiTSLbyHmW6iRQqecMkD60cqY+ZrY9Dt/gzposTFeatetP/FLGQir7Ad6iPwT0TBEuq6kfbKqTXNf8Ly1QAn+y7Utj++cflXMaz8WPE+rp5SXQsUPUWw2k/jT9moi9o2tT0m40nwL8PLZbm5KtMATGkr+ZI7f7I7H3ryHxl4zvPFuqm4kHk2kf/HvbjkKPU/7Vc3PPNPI81xLLLIx++7ZY/jURPPTg9KaYkh+75OaickBcU488Uh7e1IZGDkkUe3qKaBh808H5xQA6BsfJj6VNg9DUTDAJXqDU+che9ACDI6U9cjtRjFPXNAD0Zsjpx0rp/A2pnTNejmzjYwkA/8AQv0rmUq1p8/2fUreXHRiG9weD+lWhWPraCRZreOVeUdAwrlfGmpLp9rNOf8AljbvL/T+tX/Bl4L7wlatv3uiFSfXBrgvjHeNFZNCjFWdFVvoTz/KgR4nvZ/nflpGLsf9o9asox2iqoK7iFH+1mrK/dpoBrDEZx1J/SvZPg7IZ7OUs3Nu5iHtu5rx48V6b8F7sJqmqWT/AHpIlmQfQ4zV9APb0wBt3Djg1UumKQHBXJbFEMysp289vxqrqs/kwyuwAVEZvyGaykB87fEG7+2eO9SkUhgjiHP+6K5o44qe5uGu7y5uWO4SSs271yarM2TU2AjI5OKQZxUg4JoxxTsVchblgew61Whj8yQy571NNxhQeWpFGFAxjFIBHJJPoKYM7h6U5jjIzwaWPqMikwN/wtrMnh3XoNRSISQoPnjB/wBZD0Yf73Ofwr0rxH8NW8Rwrr3ha6iuYJ493kOcM6nr83TI9K8ejfa3T7xy2PX29K7X4feNdR8NXZsWLPbTONqt0U+o9KTRV7Gj4D8G65q17cQTF7K3tZNkskqY2t7D+9+le6aToVh4ftBDbLhyvzySN87nuT7fSueuviV4e0+JjHcKzD5pDxvkPtXl/ir4u6ldq8VgjWsLdGchpPwoVNA6jPR/GnjS2s4prOG6j3HhyxAA46J3r52v7t7y8mnY581twB9M8fpTJbue8lN5dzSTysQQZjk0wjLfn17CttlZEXEViGBB6Vp2V9LY3dvqFtlbu1kV1IP3sd/yzWXjFSxMNwDfcbgiptcZ9l6FqsWtaHZ6lA2Y7iMPj+6T1H4VpCvPPg5JMfhrYLId213UHP8ADuNehA5JrNgOooooAKKKKACiiigAooooAKKKKACiiigBM1xHxN8Tjwv4WnlSXZe3GYrbnkE9T+WfxrsjJgNkjivnz46ah9p8Y2difnjtbbcwzwGbpQB5qpLDnJbrgnrn3/WqmrHFrGuc/LhfYelWkGXRd2G6/XFUNUcSQQuvRl3Y9D6VXQCTS12pnA6VfOBjv61XsI9sAbP3hUkrYqogV5TtDdetVXOWBWp5GJVskdaqs3vTYrA7EkDtUPmZOB2NLI3y5qpESCfrUDL+aaTSpyBSkUAM70vUjHalxSgUAOXHORxUsHI2nrTUxinOAu1l6igCQDJz/OpFFNHOM1IBQAnShxlcdMZ5H0p2BSA/MTjjpVoD3r4M6p9t0O4tJCAYXrlfjNO321ITzwp/U1U+DOqfYfFM9g74W7j3oD3YUfGaZn8S7BwmxSo9BTJ6nmqjHGO1WEHyVWUtxmp0PyUDYHPTius+Gt/9h8c2q78CaOSEk+hX/GuSyc1b0q7GneINNvmHEU6sQPrirEfTOk3CXMkoU52SmsLx9q/9m+FtSnZwHEXlJ7u3GKl8EzGS1v7huB5x2E9K4D4wapmew0cHK7TdS47t/CP51lIDzBcJbImRuHYU3GOopcck5BHf60DmhANYZ5FMJxkGpscYqGUqc+tAEGN0gb06UOcLz941MqALheary8HrUsoZgnrUwHFRjpT9xDdaBokLAAVaifhGzgk56dKz3kO3hxVi1l3RkdSKEMu7FPyhMLjBPWqd7FuTcAPlHbiriSdsVDMpZHx6ZrS1kQyBG82zhccFflOetGQT0qK0BLXMWfRlFSE/KAOuOam4gJpwGEVhzyenamKM1Lj5FAyB6Cgo9e+BfixLS9m8NXUpMVz+9tSx43j7y179GG2/NXxRZ30mlalaX9sdslvKJF/2SDX2fpt4moadb3cZyk0auPxFQwLdFFFIAooooAKKKKACiiigAooooAKKKKAOf8W+ILbwv4bvNYuQXSBQVQfxOThR+dfJ+p6tPrGqXOo3tyJLm4ffIxPA9FFfZVxbw3EZjnijljPJV1DDj2NV/wCxNK/6Bll/34X/AAoA+NPtCJGckbm75+7zzVC+lhMn7r7qSFOT+tfbX9i6Uf8AmGWf/fhf8KT+xNJx/wAgyy9f9Qv+FAHxvFKghVVZcrz1qN5VJ5cfnX2b/Y2ljpptn/34X/Cj+xdK/wCgZZ/9+F/wqlID4nmmTP3x+dVmmT+8v519wf2JpP8A0C7L/wAB1/wo/sPSP+gXZf8AgOn+FDlcD4cZ0ZT8y/nVZWAbrX3Z/Yekf9Aqx/8AAdP8Kb/YWj5/5BVj/wCA6f4UrgfECSoBjev51IsqN/GPzr7d/sPSP+gVY/8AgOn+FH9h6SOml2X/AIDp/hRcD4h3J/z0X86cHT++v519uf2HpP8A0C7L/wAB0/wo/sPSf+gXZf8AgOn+FO4HxOrpg/Ov51LuQjG5enrX2n/Ymk/9Ayy/78L/AIUv9i6V/wBAyz/78L/hSuB8XRyJ0Lrke9SiRP74/Ovsz+xdK/6Bln/34X/Cj+xtK/6Btn/34X/Ci4Hxn5if3x+dAkT7u8fnX2Z/Yulf9Ayz/wC/C/4Uf2LpX/QMs/8Avwv+FFwPkHQNVGl+JtMvEkCmG4Tcc/wk4P8AOuw+Msqf8JYg3DBgVvzr6O/sXSuv9mWf/fhf8KfNpthcHfPZW0rcDLxKxx+IqucVj4qMibvvj86lEiKp+dfzr7N/sTSv+gZZf9+F/wAKP7F0r/oGWf8A34X/AAo5wsfGfmJ/fH50x5UAHzjcOnPftX2f/Yulf9Ayz/78L/hSf2LpR66ZZ/8Afhf8KOcLHmnw7uPM8DwSHDSStk/WvK/ijcrL8QNRQOMQRxooz045r6nS1t4IwkVvFGo6KqAAVC+ladNIZJbC1d2+8zQqSfxxU3Cx8Wl0CjDr780CRMffH519o/2JpX/QMsv+/C/4Uf2LpX/QMsv+/C/4U+YLHxgZY1XJcfnVR52kk/djI/3xX21/YmlH/mGWX/fhf8KQaJpI6aXZD/tgv+FHMM+KNs0vZEHc7uaabNXfDXHHbFfbX9i6V/0DLP8A78L/AIUf2NpY/wCYbZ/9+F/wo5gPicxQJwZM4qEtFu4cfnX29/YulH/mGWX/AH4X/Ck/sPSf+gXZf+A6f4VLA+GjIgU/MOtPtrgR3X3hsr7i/sLSP+gVY/8AgOn+FJ/YWj/9Aqx/8B0/woA+NI5UbkOPzoklTH3x+dfZv9i6UBxpln/34X/Cj+xdK/6Bln/34X/Cq5tLAfESyrHfAow+dSDT1JljLqw2bgmc98V9s/2HpOc/2XZZH/Tun+FA0XSgNo0yzA648hev5UrgfFjsiuF3jOOeaFnT5RvH519qf2LpR66ZZ/8Afhf8KP7E0n/oGWX/AH4X/Ci4HxVI8ZBDOu3nJz0r6v8AhZffb/hxo0hbc0cPlMfdeK6X+xNKI/5Bllz/ANMF/wAKtW9vDbxeVBFHFGCcJGoUD8BSAkPWloooAKKKKACiii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3076" name="AutoShape 4" descr="data:image/jpeg;base64,/9j/4AAQSkZJRgABAQAAAQABAAD/2wBDAAgGBgcGBQgHBwcJCQgKDBQNDAsLDBkSEw8UHRofHh0aHBwgJC4nICIsIxwcKDcpLDAxNDQ0Hyc5PTgyPC4zNDL/2wBDAQkJCQwLDBgNDRgyIRwhMjIyMjIyMjIyMjIyMjIyMjIyMjIyMjIyMjIyMjIyMjIyMjIyMjIyMjIyMjIyMjIyMjL/wAARCAErAc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pM4o3fWgBaKTNLQAUUUmaAFopMj0oyPSgBaKTI9KMj0oAWikyPSjI9KAFopMj0oyPSgBaKTI9KMj0oAWikyPSjI9KAFopM0tABRRSZHpQAtFJkelGaAFopM8UZoAWiiigAooooAKKKKACiiigAooooAKKKKACiiigAooooAKKKKACiiigAooooAKKKKACiiigAooooAKKKKACmscLTqa/3D9KAK/2ghTwDTPtJHWMfnUIfKn60nWmBY+1n+7R9rb+7VeiiwFj7W392k+1sf4M/jUFFFgLH2o/88x+dH2o/wDPMfnVeiiwFj7Uf+eY/Oj7Uf8AnmPzqvRRYCx9qP8AzzH50faj/wA8x+dV6KLAWPtR/wCeY/Oj7Uf+eY/Oq9FFgLH2o/8APMfnR9qP/PMfnVeiiwFj7Uf+eY/Oj7Uf+eY/Oq9FFgJ/tZ/uAfjS/a2/u1XoosBY+1t/dpPtR/55j86goosBY+1H/nmPzpPtbD+DH41BRRYCx9rfsmadFcF5tpGBVXOM1LbjMy0gL9FFFABRRRQAUUUUAFFFFABRRRQAUUUUAFFFFABRRRQAUUUUAFFFFABRRRQAUUUUAFFFFABRRRQAUUUUAFNkO1CadTJBmM0AZ3YH1NFLj5B9aSmgCiiimAUUUUAFFFFABRRRQAUUUUAFFFFABRRRQAUUUUAFFFFABRRRQAUUUUAHrU9v/rl+lQetT2/+uX6UrAXaKKKQBRRRQAUUUUAFFFFABRRRQAUUUUAFFFFABRRRQAUUUUAFFFFABRRRQAUUUUAFFFFABRRRQAUUUUAFNk/1Zp1Nk/1ZoAzv4B9aSl/gH1pKaAKKKKYBR+OKNrN93+dYviDxjoXhW2SXWLwQmT/VIq7nceoFAG3gjtRisnQPFGjeKbeWfRrz7UIztZQNpB9xWvlSPlOe1ADaKKKACjvjI+tVtQ1C00vTri+vn8q2gTfI+O3tXnMHx08KzXqWphvYbdmws7KMfUigD07IPQjPcUtMhnFzAlxC4kjlUMHXoy9jT6ACiilJxx1frj29SaAE/hJyvHXJxto4/Pp6GuE8cfFLSPCts0dnLFqOpBtiwI3yR+7mvP4/2g9URsS6LZugbBCyNt/A0Ae9noccH0NB4z+FcV4M+J+i+MZPs0bNaX235re4br/uHvXa7g5xyCegI9P89KACig8UUAFFFFAB61Pb/wCuX6VB61Pb/wCuX6UdALtFFFSAUUUUAFFFFABRRRQAUUUUAFFFFABRRRQAUUUUAFFFFABRRRQAUUUUAFFFFABRRRQAUUUUAFFFFABTZP8AVmnU2T/VmgDO/gH1pKX+AfWnAcU0AyiiimAEYKt3U5FfM3xzeT/hY0okJKrAgjXPCjHb8c19NYzivmP47sf+FlTj/phHQBm/C3xVb+F/GUE14zpZXC/Z5XVsbCf4z9K+rBIGCsjKQw3KQcqR2P418NKxyPrXtfwi+JT2rw+G9bmDWzfJZ3LHlGz9xj/d96APe+w4PNFBPzHdlWbpg/eo6cH8qAPN/jgZF+HrNG2F+1J5g9fQV8yswLE/xH72eh9a+qvi/Ckvwx1Xev3djr9dwr5QY7mzjAPSgD6o+C12918NrIs5ZoJJIjk9t3A/CvQjgZNeU/AN2fwNco3/ACyvCF/Fc16r+lACggkp6Yrw/wCLvxJmtbt/Deh3RXj/AEy4iPzb+yKfTHWvRPiF4jHhjwZe6gv/AB8MAluM/wDLRsjP6V8kSSyTyPK7mSQk7mPJ55JoAcc3FxkKHZj0TqT9P6Vbl0TVILH7bLp11HaHjzniIU/59a9z+Dfw/isNMXxFqUO67ux/owkXcIkPcj+8exr1O90qzv8ASZtMuYA9pNH5TRY4Uf8A1utAHxfb3E1lOtxBK8csTAxup5Rh3r6m+GPjhfGfh9fOkUapaAJcL0Dekg+vSvnPxp4Zn8KeJrrSZPmVD+5k7SIeQf6Va+HfiZ/Cvi6yvQxNvIwinTPDRk9PwPNAH11jBOe1JS7lK4TlSo2n1zzSHrQAUUp60lAB61Pb/wCuX6VB61Pb/wCuX6UdALtFFFSAUUUUAFFFFABRRRQAUUUUAFFFFABRRRQAUUUUAFFFFABRRRQAUUUUAFFFFABRRRQAUUUUAFFFFABTZP8AVmnU2T/VmgDP/gH1pqNhaX+AfWkwKaAcV4zTafu+XFMpgBAPFfMXx1ZW+JE5B/5YRj9K+nD2PtXy38bDu+JuoYPCLGv0+WkwOR0DQLzxFfNY2Ch7kRtIkeeW2jJFVPLMT7GifKttZfun6V2PweYD4naUTk8v/wCg113xq8Cppd9/wkmnQ/6Lcy4uY/4UlP8AEPRTimgOk+EHxBGr26+HNYmzeRp/os78GdB/CT/eFetj3618SW11LaXSXFu5SaNw0bKeVcHOa+tPAni+Dxl4cgv0kUXSjy7qIDlZP8D1FAFP4t/8ky1n/rmv/oQr5J7ivrT4t8fDPVz/AAFVA9/mFfJh6D2FAH0l+z9/yJeof9fv/stesjrXk37P4I8EXrY4a9/9lr1kc8Ac0AeC/tA647XmmaFGQqrH9olUdmP3f5GvING0+TVtZstOhOHupljUDtz1rq/i9fm/+JuqE9IHEC/RV/8Ar0/4NWa3nxI0/eoKQI8vTuBx+tAH1LBbraQRWqABIY1jUD0AqTv/AE9fajOevX1ozyD6HIoA8P8A2htNhEWkamqfvPmgZvVeoH4V4Puww7dq+i/2hl/4pPSmB6XjY/75r5xzmgD7N8Eag2qeCdEvnYs0tspfPqOP6VvYrkfhiCPhjoHHW3/qa64E0AB4pKU9aSgA9ant/wDXL9Kg9ant/wDXL9KOgF2iiipAKKKKACiiigAooooAKKKKACiiigAooooAKKKKACiiigAooooAKKKKACiiigAooooAKKKKACiiigApsn+rNOpsn+rNAGd/APrSUv8AAPrSU0AUUZopgGOf8+tfKHxgYt8Utaz0Drj/AL5FfWAGR1/iBr5N+Lx/4ufrPs6/+gigB3whOPibo/8A10cf+O19S6xpVtrGj3Gm30YltblWSVR2z/F9R1r5W+E3PxL0bP8Az1J/SvrVvmckcHPagD438WeGLnwj4iuNMuSdqnMcmPvoehrQ+H3jC48HeJ4rqNiLOQiO6iHIKZ6/h1Fe1/GTwmdf8LjVrdM3unDeCBy8X8QP07fWvmgED5cEHONtAH1B8YrlZ/hbczwOJIZ2iYMp4cHnIr5a9PevSbfxoNS+EN54cv5cXVm8bWpPVot3I/CvOplCyFQSVHTPpQB9LfAZAvw8kOOWvGJ/KvUFGHX615j8CPl+HJ97tq9OXl1+tAHx38Q2J+IOuEnP+lNXV/AUA/EA5GcWsmK5T4hqw+IGuBhg/am4rrPgNIsfxCG44LWkmBQB9KYzg0E8GnDmlxnIHU0AeQftC/8AIoaX/wBfjf8AoNfOVfRX7Q1wv/CMaRBg73uWbp/s187EY70AfYPw1jKfDTw8jHra5/WupArB8EQG38B6JCw+ZLRB+fNb/wDFigBD1pKU9aSgA9ant/8AXL9Kg9ant/8AXL9KOgF2iiipAKKKKACiiigAooooAKKKKACiiigAooooAKKKKACiiigAooooAKKKKACiiigAooooAKKKKACiiigApsn+rNOpsn+rNAGd/APrSUv8A+tJTQDsUUUUwDv+VfJXxcOfihrf/XVf/QRX1oevHXIr5O+MEbJ8T9a3d5FI/wC+RSAh+FLlPiVop/6bY/Svrhj87kAc9K+PPh5K8HxA0JozybpBz7mvsN2G7Axnv+dNAMwH+SQK6txJkcEdxXyr8UfCL+FPF0xgUmxu8zW74456r+FfVgHWuT+IPg+Lxl4XksR8t9BmS2cfwtj7v/AqHoB8jkqispbJ7GmM4JGOg6U+6tZLW4kgmQxyxsUdD1DDrUSjjJFID6b+Az7vh/IvZbtv5V6f0ryb4AZHgi99PtnH/fNer8ngDJpgfLXxn0w6f8Sr5kQqtztnXPckY/pVD4V6n/ZPxF0qaRgI5nMDMegDcV6X8ftBea007XLdTJ5X+jzH+7/dP868Igke3mjmjJV0cbWPY0AfcjjDHsB0pudvJ47dK5nwP4qg8XeGINSTy/tEa7LqJjyjjgn8a6U4BABHPO4npQB4H+0NqAfWNJ00ZBhhaQj1yeK8as7Y3N1DBjLSSKgH1Ndb8T/EH/CQePr+7hYmCBvIhz6Lwf1zUfw20U638QNJtmiZo0lEznsEXnmgD6ws7dLXT7a3RcCGFI8f8BFWeN3tQxBJI/vZooAQ9aSlPWkoAPWp7f8A1y/SoPWp7f8A1y/SjoBdoooqQCiiigAooooAKKKKACiiigAooooAKKKKACiiigAooooAKKKKACiiigAooooAKKKKACiiigAooooAKbJ/qzS02X/VN9KQFAfdH1o20DGBz2pc+9UgEoopQDTAac7u2MfrXy38bIivxL1B9vEiIwz/ALoFfUo+VuR7Z/u+9cF8RfhlaeNRDcRTJaarFiNZyu5JB/tCkB82eEpPI8X6TKcjZdxnj/er7QOPMZVGF65NeO+DfgeNI1iLUNeu4rg2zbooLcEAsD1YnrXsbZIbJAw24nsPamgEP3mpBldrDgk5OPpikz3pckDGeKHqB4V8bPARjuW8UadDiKXi9RBkq398f1rxKMEcg9e56D3r7dnijmt3ilSJllUowl+6ynqDXBTfBfwbLqf2o206R53G3807GP164oApfAm0eDwFM8hIjnumaMsMcAYzXp/T2x3qtb2kFnAltBbxQxRrsSNPuhR/d/8Ar1ZHIxQBT1LTbTVdMubG9jRoJ4fLlXGcA9x7jrXyR4v8MXvhHX5tLulLopJgnxxLH13D+tfYeAOgxWF4o8J6V4v0s2Wp2+7A2pOgxJH6bT3HtQB8seFvGGqeDtSF3p0q/NxJG+Skg969B1n48XmpaPcWVrpEdpczJ5f2hpd2wHqR7+lYviX4MeJtIvJG0+BdTsxnZJDjcR7r61zi/D/xc20r4f1Db2/cmgDnyC0m8Hc+7q3Q+5+te/8AwK8KvY6Xc+ILlSrXQ8qAOOfLByT+J6VgeB/gnqU97FfeJYhaWaEMtruy8vsfQV75BbxW8ccMSBIo12qi9I1A4HvQA/6UZoooAOtFFKKAWonrU9v/AK5fpUJwO/NPhcLMoYnp2p9AvqaFFM3A9CacOlQK4tFHNFABRRRQMKKKKACiiigAooooAKKKKACiiigAooooAKKKKACiiigAooooAKKKKACikNG6gBaKaGpvmdRj6UB5CsxBqKeULbuxPG3rjIrL1fxDZaWNrEy3LcCBOSfr6Vx182oarJ9ovX+UcJDE5VAD6+prKpUUS4022dUmoISN3HHBPf6VdSRXXK8155FcT6ZKBMXktjgc/wAP0rq9OvN4XY25GGVNaRmpIJx5WbYPrT15qNCGUNmpFqyBent/WozxkDgGnnmmt0FACA8+g9BS8AYAwPT1ptGaACiiigA6HjilB9Tn60lFAC+3b09KXpTR1p1AAeaXgjqaMU3NAASQ25SQenHagE555J4LHrRmkoACAGOB1GM0fw7QMD0FFFABzRTuKTFABjimO4jXcTRJIsa81h6jfrFGzM/yihyshpXLF3qYiVmzj3zjFYo8YNazealrJcQjgsCOaxrm6W/l/fTrHADypbBNWFuLCEBUvINxbYqEjFczrO51RoRSO60bxDYa5EXsrlS3eJuHX1yK11fKggDmvKLnR4Hf7TbStFc7srKjYYfl2rV03xtd2Ev2bWoTJGflS6iH3fqKuM77mM6TT0PRQRS1RsdQt9RhE1tOkqH+JGzVnzcdRx35rQzasS0UwSAkY5B7inZoELRRRQAUUUUAFFFFABRRRQAUUUUAFFFFABRRRQAUUUUAFFFFABSGlpDQAE4FMLgD1+lI5OO4rifEnjmPSZTb20UU8wOJTI5EcZ/nmpc0iowctjtmYDPIHGa4rxB43trR3stOlR7npJID8kf/ANevP9V8eapq8MtpPcpFCzcx267d3/Aqo2UWksQLmU46mIIQKynUvsbU6DvdnR/23YWk3mSTSS3EjcygZNQ3PibUryNBY2HyrKNzScZHr70221Lw1axhoYXy3JCIcj86vL4y0eLH+jXAI4+5XK25OzOvWOxVWXXrpP8ASoIAqjkirOk6hNYXq20mfs8p4B/hNXIvFmi3WYYnMUnGd8Z5rMvIs3A8sFtz5Vs9K3py1sTVs46npVpLuQfnVsHk1h6dJ8ip6KK2sZ712HntWHbuaQnNJ0ooEFFFFAD8UYpu6jdQAN1pKCc0UAFHNFFAC5pKKKACiiigAooooAOaOc4opcd6AKl6cRj3rjddAdo1AJ3Njg4rrb6TK8kYFcvqJjKpuGSG3/lWc9Ea0VzMqW3h621K0ZigLH5cnk1Su/h7aNIGC/MuSCM1LJHrdwM2uoSwQMuQiDFVhpOvH5jqd4fffiuJT7nfbQgl8JX9rg219cR+g8wk/wD6qo3a69bsUmdZOMfMP61pvp2vhTnVLhsf3zu/nVS4h19Fw11uHq0QrTmIsYdne69Y3KzWQ8pg3WFgMn3HevRvDfxCkcpa+ILaSylzj7Vx5Z/3sdK87uItS84N58R5/uYNELalCdsqJcLn+Ec1UarvYiVJSR9CQTxzokkLq6SDIZDkH6VYDdBXlfw81QjWntESSOCVCTCxzsYV6kowAPeuiLucc4uLsSUUUUyQooooAKKKKACiiigAooooAKKKKACiiigAooooAKKKKACkNLSGgCG4kENtJKRkIpYj6V8+Xl0bi7nmjQztIzN5hHQ5449q9316QxaHeOBk+Uw/SvObbTLUW6KIxvMeTiuatKyOrDRuzg4USNv31vIYicnC85ras7zR15e0ui/vFXRR+H0mkxnap5xU6aBGjDcxVuo31zXZ2WRkR3+h7xvs5h9YquRX/hySRYypQN6x4raj0WExnIc468VS1GzsrW0l3QxsCvVRTSEMu7HTxa+Zbwxtu+6RzmsqA7rVSR80bncQelSaGm/T7ng+WjFU5rH1LV7fQ4bgTuNjDiIfeatoLUzm1Y9F0tg0ce7JLIDxXQxjKg814nYfF7TrGKJDpV4xjXGUcVrJ8eNHCgHRdQLd/wB6tdi2OCTV9D1nbQFrygfHXSc86JqA/wC2q0H48aOP+YJqH/f1aZJ6xto215Ofj1o2P+QJqH/f1aT/AIXzo54/sXUOf+mq0Aer7aNtef6N8V9O1uSJItMvITNuWN3ZWG4fSuyj1eG4wVRsmgC+FoK1CtyjN9xhUu7KZzigBcUYHrUOoSzWtu1xFaG7cDIjjblh3x71wj/FnTIrwWcui6mtyW2xxOoV3PcbaBo9A20VW025uL60W4mtJLMsAwjkYMce/pVoBtoPY0A2JRQXC1HJOqgDDYzzgUNMVySis+fWre2jkmkjkEaZYk4AwK4e6+MWmWlnFdNpN80UshSBAy5fHVvpSsB6RSnvXlB+PGj7jnRL/P8AvrSD486Memh6hn/fWmB6FqPCdOoNcrfSZcoeGI2iuauPjfpU4OzRL0MOxdaoQfEnTNb1K3tRYT2jyvjzJWBH0rCqm0bUWkztTf3FvDFBa7RM3y7iM1VdPETsxbUXTnoqipL0BJraaJymew61vxER2QmnT5W7j5jXMkzu6HJvb68d3/E1nP4D/Cqr22tjH/E1fC+qZrsptR00M0Ymj83j92rDP5VOtrG0XmbDg/8ALPHNOSJ5rnm76Xf3gZJL9nfP8KbagfSr2zBaK4mYKOjLxXopsEVlfAOKgvSv2OWJwFwhIxUq9x3Mf4eDd4vzIP3nkMTivXBkkH615H4EZU8ZDPDSQOBXrW4dM9ea7Y7HBU+IlopoIxTqozCiiigAooooAKKKKACiiigAooooAKKKKACiiigAooooAKQ9qWkYUMDH8Skjw9fEn/lmcVxGmKWhV3+9sUV2Pi9ivhm6IOPuj/x4Vyemx7oYxuxmuSrrOx14fSLZokxCNQ8ioevzNg1lavrlhaQNHeXQKKQyMvJz/dFbE9lBND+8jidwPvEc1w/ijSY5LdDHCCYZlfj+L6U+Q3TNPRtW1m/uSbm3EVk/3JUOXK9tw7Vo+JjFbaaJXcFcYwPu59vesGTxJcpC0Gk6fvlABBc4HvVyCJLyJNR1Jzc3hPyW4PyqfpS5R3K+hyyWuhyG4Ty90rOjexry7x9drca9sAO2GJW3/wB4mvYGst5ae/f5gMJGnCL6fWvB/EGof2l4hvbwfcmlKjHTavGMVpCDuY1pIzWbPU5+tML9xxijDHoKNjMfQV0LscbBLhyeuac0v1pCoU8cUwn5iKYhwfd60oOQaYOKcp5oA7bw0JDpAmTIeC48wkHtgcV7jotwt3Y29xEMLIu7H93HUV4z4BCS6dfwuP40cj0B717NoFuLRBDu/cyfNGcevUVTWgkbkZIX3q3AcrgfexnHY1VRDk5PK8Gp4C33McE1nZjKXiDX7Hwvo02pX8qRwRjgA/M7f3V968Fh+LGqp4k/tWW2tpoC/wDx6eUMon+y397HPuaT4oeKz4j8SS21vIDY2DlIh/ekHDN7jtXBr8reqN/AelUhXPrrQddsvEOkxapp1wJIH+XgYKnurDsw9K0XJ/OvmHwJ4yuPCOtxyymSXT7geXeRA/N14dR6r/jX0vDPHcQJcJIJIpFDK68hgemKqzQhzH5Ofvdqrz/e3Yyo61O4PmLnioZWEaEnoTjFVbQDhviLdP8A2dDpsL7WupfLO3g7f4q8m8fBLW80/TYxgW9ruYj+Es1erX9q2q675gAdYl2DPQHua8X8X3q6h4s1GaNiYVk8sf7q8VIzniMFhwfenjik6FgBxRmpGMBbJwcUil1lDiQgoQ49iDwaTHOaUAjOKFqrBfldz2Hw94oj8RWkUDvs1SBtzR9PMJ7j616DZX/2qyFs6/Z7jBDxtxt91P8AFXzHbzyQSxywuUeLmNwcEH39a9u8K+Jk8T+HXFzGn2mHaj7esZ7Mv161zSp8p2U63NoR+JvBkUdw+p2jvDeQjzUmHBJ9/WtHwl4n1fVLWQ30HnNH/wAtIvlLfhVkJfR6TLb3MxnQgojPweat+FdNjtLKKLphuT3rNPU3aS1Ns+Y9k0rweUeu1jk1jaiDPFkIw3V00gUL8qgYrFv+EZ95BFOSM0zhZry70a+bVLJV+0W6bkSTo3tXQ+H/AI4+H761X+11l0+6Hyt+7MiH6FaxdURZg3fcjA/ka8SCCP5QoI54z710U9jmqxtqfZ1hq1rqlnHc2NzFcRSfdkiO5fcZrSBzzXhnwCvZ2Gq6W7A2yhZ1Q/8ALM9Dj617mAAOOlUYi0UUUAFFFFABRRRQAUUUUAFFFFABRRRQAUUUUAFFFFABTXOAPrTqjk27Rk9eKTA57xpIv/CNzjONzBfrzWDpMeIY81L441SN/J0hJQ1zI3mOg6Io6D61X0yZtqjuvGK5av8AER2UF7jNwqCp6flWJqFuCxJTcB0raRldcqCD6Vn3qeY3SrRcdzmrZTFeRuBja2zGPWui/dxhQvAU4zjpWVLEkdwmTtG4HnpmqHiPxNbaHYNNdfLnO0Dqx6dKaWpUroz/AB34gGmeH5I4mCTzfu0Gc4JGGNeIE9d3O7r7e9amva3ceIL37ZdfKANiRr0Uf4+9ZTYx8pNbx8zjqvUTJWQLng08t71XkyF3Z6U9W3DjmmZCOelL0GaCKTrxTAUcjNOTnntTSccU6P72O1AHa+AJC1/ewZ+aSAOB67T0r3/Tw0umwttClvmH+zXzj4Nvk0/xJaSyfdbMXt81fSennNku/kLwuKtO5KL0DLJEjA53Z3VkeJdQksPDs7xMVuZgYo8dg3Ga0LZWhYxMwEeeG71n61p/2+6tyV3xxjIU+tKxR85+I/Dl34b1BFuo28qZcxSH6/d+ueaxGXeF2/Sve/i1ZQ3HgmaUom+3ljkRzwVY8EflXgygFA7jIA6U0hM6nwX4KufEl/G86yQ6YFLNP0MwH8Kn617L4SuX0iJNGupQiAlrV3PC/wCzXG/C7WRLok+lOqNc2f7xEzwYj6e4/rXc6VohvAuoai5aRm3hB8oX+6QBVvYlM6wDcq8H1PtVC9kCwvzyKtlXEIxNn+9xisy8jMilFHyt8uaTegzAmZbDS7u86LbRvLk9+K+c2leVndv4jvYfU1738SJl0z4eXcYfD3eLevAzzkDg9/rWTYEWRk0zNKe9MBzQUJmlxnvS4pCcdKLgIzBFLkdO1bvg7xCfD+rpO7Frab5ZV/r+Fc9K++RYx06k1MrnPy444AxScblRnZn0d50V1ZIYZA6yfMnOa19GfcvQV498PvEwIXQ53wufMt3PXjqlev2g8uUMn3iM8Vxyi1I7YyUomxI2UJ/OsXUCPKce1ackjGPKjrWVqAc7h7Vo9UTFanKzxiSN+dvBGa8Pli8q4ljZMlZXz7c4r3m7i8qF2f7hHNebeNfDyWttaavEhEdzK0U5B6SLyD+VaUia60Ot+AsEr+ItSugv7lbURue24kYH5V9Adq8h+BMlhH4cv4VlA1JrgvcJ6KOFr14dOuatnILRRRQAUUUUAFFFFABRRRQAUUUUAFFFFABRRRQAUUUUAIa5nxx4hHh3wvc3ikC6bENqD3lbheK6KTr1wO5r5z+Lni06v4ot7G3k22uly9z96TPzN+HSgDp9Qs/+Ef8AE1gbtnKXVnGAzHdukH3iT68101ukICMrq4kPVTyKNb06Dxj4PWdG2uifaIJDx8yryBXm+l+IntQFSRW2ncct+dc1SLcrnbRkuWx6+BhUGeg+961Su5kjB3tjPFckvjKVIkx5cysM8OPkrntV8bM7srToDjJ2nPFEWU7LU6S/1KJN58wFY/vA+n+NeYeM7e/vo49bzI9m7GJQeiE/dP5frT49SudauQFY/ZxyNjfq3rXXa+iWHwsvEuUKrNIsNuG4LN6genvWkItsyqVLrRnkH3S3P+B9ajJ+WlLfKvoeR/u0wsvy1uct29xHfggio4nKvtHelLAk5qFyeMfWgC1nPWgHBpVxtB9aCPSgBSNxzTgKaB8tPUZTrQBYjJiMcqk7o3D19J+B9RTVtBSZSdyAZ57182qMqg9c1678HdVCyNYs/wDrk6e6/wD1qtEnqjy7D/eJ9RUUm6Q+fNu2DgKDyTWk0Kl1Zx96qGrTGKO3Awu+ZV4HQdzTuO55j8a9ZRLaz8PrLzI/ny467QPlz+NeRIOOnHoa2/HmstrHjbUbjduRJmgT/dU1jAkqDQgNjwlrL6B4nsr8ECFJAtwD/ErcYr6St7iOJRGjZXqp9RXybKC0co9Bu/GvorwlqX9qadorZyXttzj3XiqJSO2k+WMHru7VWliJjGOuc4qyAflH8Kio7hgql16qN1S2M8h+NN6Vs9KtFPyvM823/ZAwK8gZt+49M16H8Yb0y+LLS1zlbe2yfYsc155lQayYELj3qPvUvGT0pmO9FyhRzTH/AHYLGnZxxUErA5i65pgJbjIYt1PSp1OEphHlqFpA1K4aHWeDNAk1SS81LaStiFbYpwxlP3ce2Oa9f8H69HqNvsLobmD5JFJrgfhVKzw61aI6LMYVljYnpjg/zrAXVJtD8ST3CiRTG+2VF43D+9WU1c6Kcuh9IL5e0e/aqVw6NMp4UgnGenSuGtfEcl3F5sN6RG3y4PU0kt1f6o/2aJnlkbho4/T69qwu0dDtuT69qglubfTtLj8+/uPkjA6J7moviTpiaJ8MLOwL7pYZ4wjt1ZyfmJ/H9K7Twt4Ui0CM3dwyyalKmJZXHCjsF/qa8p+MHihNTvodMtX3W1sS2fVuhrqpRdrnJUnzOxzXhHxEfC3i2z1OIstsziOZCeGjPDZ+nWvrCGRJIo5I+UkUMp9R2r4tGJkaHqHXHNfQfwp8eQ6tpcOhahcBdUs02ruP+ujHRvr2xVz0Mj1UEEcUtNQEIMgA06pAKKKKACiiigAooooAKKKKACiiigAooooAKQk/SlqAyETlAhPHWgDm/HviRfDPhm4veDOw8qBCcbmPf8K+UtUdzDvc+Y7ZLFupPU/rXovxW8UN4h8TmzhlDWOnMUjI6NL/ABN9B0rzvVGP2PJI3bemO3rTsB6l8KfH0LRxeH9ZnCiRStvOxwBnjb7VQsvhL4qv9RnRlhsbcysFkmkDZUtncAteW6Xnqp2t646fSvSdJ+KPiTSLbyHmW6iRQqecMkD60cqY+ZrY9Dt/gzposTFeatetP/FLGQir7Ad6iPwT0TBEuq6kfbKqTXNf8Ly1QAn+y7Utj++cflXMaz8WPE+rp5SXQsUPUWw2k/jT9moi9o2tT0m40nwL8PLZbm5KtMATGkr+ZI7f7I7H3ryHxl4zvPFuqm4kHk2kf/HvbjkKPU/7Vc3PPNPI81xLLLIx++7ZY/jURPPTg9KaYkh+75OaickBcU488Uh7e1IZGDkkUe3qKaBh808H5xQA6BsfJj6VNg9DUTDAJXqDU+che9ACDI6U9cjtRjFPXNAD0Zsjpx0rp/A2pnTNejmzjYwkA/8AQv0rmUq1p8/2fUreXHRiG9weD+lWhWPraCRZreOVeUdAwrlfGmpLp9rNOf8AljbvL/T+tX/Bl4L7wlatv3uiFSfXBrgvjHeNFZNCjFWdFVvoTz/KgR4nvZ/nflpGLsf9o9asox2iqoK7iFH+1mrK/dpoBrDEZx1J/SvZPg7IZ7OUs3Nu5iHtu5rx48V6b8F7sJqmqWT/AHpIlmQfQ4zV9APb0wBt3Djg1UumKQHBXJbFEMysp289vxqrqs/kwyuwAVEZvyGaykB87fEG7+2eO9SkUhgjiHP+6K5o44qe5uGu7y5uWO4SSs271yarM2TU2AjI5OKQZxUg4JoxxTsVchblgew61Whj8yQy571NNxhQeWpFGFAxjFIBHJJPoKYM7h6U5jjIzwaWPqMikwN/wtrMnh3XoNRSISQoPnjB/wBZD0Yf73Ofwr0rxH8NW8Rwrr3ha6iuYJ493kOcM6nr83TI9K8ejfa3T7xy2PX29K7X4feNdR8NXZsWLPbTONqt0U+o9KTRV7Gj4D8G65q17cQTF7K3tZNkskqY2t7D+9+le6aToVh4ftBDbLhyvzySN87nuT7fSueuviV4e0+JjHcKzD5pDxvkPtXl/ir4u6ldq8VgjWsLdGchpPwoVNA6jPR/GnjS2s4prOG6j3HhyxAA46J3r52v7t7y8mnY581twB9M8fpTJbue8lN5dzSTysQQZjk0wjLfn17CttlZEXEViGBB6Vp2V9LY3dvqFtlbu1kV1IP3sd/yzWXjFSxMNwDfcbgiptcZ9l6FqsWtaHZ6lA2Y7iMPj+6T1H4VpCvPPg5JMfhrYLId213UHP8ADuNehA5JrNgOooooAKKKKACiiigAooooAKKKKACiiigBM1xHxN8Tjwv4WnlSXZe3GYrbnkE9T+WfxrsjJgNkjivnz46ah9p8Y2difnjtbbcwzwGbpQB5qpLDnJbrgnrn3/WqmrHFrGuc/LhfYelWkGXRd2G6/XFUNUcSQQuvRl3Y9D6VXQCTS12pnA6VfOBjv61XsI9sAbP3hUkrYqogV5TtDdetVXOWBWp5GJVskdaqs3vTYrA7EkDtUPmZOB2NLI3y5qpESCfrUDL+aaTSpyBSkUAM70vUjHalxSgUAOXHORxUsHI2nrTUxinOAu1l6igCQDJz/OpFFNHOM1IBQAnShxlcdMZ5H0p2BSA/MTjjpVoD3r4M6p9t0O4tJCAYXrlfjNO321ITzwp/U1U+DOqfYfFM9g74W7j3oD3YUfGaZn8S7BwmxSo9BTJ6nmqjHGO1WEHyVWUtxmp0PyUDYHPTius+Gt/9h8c2q78CaOSEk+hX/GuSyc1b0q7GneINNvmHEU6sQPrirEfTOk3CXMkoU52SmsLx9q/9m+FtSnZwHEXlJ7u3GKl8EzGS1v7huB5x2E9K4D4wapmew0cHK7TdS47t/CP51lIDzBcJbImRuHYU3GOopcck5BHf60DmhANYZ5FMJxkGpscYqGUqc+tAEGN0gb06UOcLz941MqALheary8HrUsoZgnrUwHFRjpT9xDdaBokLAAVaifhGzgk56dKz3kO3hxVi1l3RkdSKEMu7FPyhMLjBPWqd7FuTcAPlHbiriSdsVDMpZHx6ZrS1kQyBG82zhccFflOetGQT0qK0BLXMWfRlFSE/KAOuOam4gJpwGEVhzyenamKM1Lj5FAyB6Cgo9e+BfixLS9m8NXUpMVz+9tSx43j7y179GG2/NXxRZ30mlalaX9sdslvKJF/2SDX2fpt4moadb3cZyk0auPxFQwLdFFFIAooooAKKKKACiiigAooooAKKKKAOf8W+ILbwv4bvNYuQXSBQVQfxOThR+dfJ+p6tPrGqXOo3tyJLm4ffIxPA9FFfZVxbw3EZjnijljPJV1DDj2NV/wCxNK/6Bll/34X/AAoA+NPtCJGckbm75+7zzVC+lhMn7r7qSFOT+tfbX9i6Uf8AmGWf/fhf8KT+xNJx/wAgyy9f9Qv+FAHxvFKghVVZcrz1qN5VJ5cfnX2b/Y2ljpptn/34X/Cj+xdK/wCgZZ/9+F/wqlID4nmmTP3x+dVmmT+8v519wf2JpP8A0C7L/wAB1/wo/sPSP+gXZf8AgOn+FDlcD4cZ0ZT8y/nVZWAbrX3Z/Yekf9Aqx/8AAdP8Kb/YWj5/5BVj/wCA6f4UrgfECSoBjev51IsqN/GPzr7d/sPSP+gVY/8AgOn+FH9h6SOml2X/AIDp/hRcD4h3J/z0X86cHT++v519uf2HpP8A0C7L/wAB0/wo/sPSf+gXZf8AgOn+FO4HxOrpg/Ov51LuQjG5enrX2n/Ymk/9Ayy/78L/AIUv9i6V/wBAyz/78L/hSuB8XRyJ0Lrke9SiRP74/Ovsz+xdK/6Bln/34X/Cj+xtK/6Btn/34X/Ci4Hxn5if3x+dAkT7u8fnX2Z/Yulf9Ayz/wC/C/4Uf2LpX/QMs/8Avwv+FFwPkHQNVGl+JtMvEkCmG4Tcc/wk4P8AOuw+Msqf8JYg3DBgVvzr6O/sXSuv9mWf/fhf8KfNpthcHfPZW0rcDLxKxx+IqucVj4qMibvvj86lEiKp+dfzr7N/sTSv+gZZf9+F/wAKP7F0r/oGWf8A34X/AAo5wsfGfmJ/fH50x5UAHzjcOnPftX2f/Yulf9Ayz/78L/hSf2LpR66ZZ/8Afhf8KOcLHmnw7uPM8DwSHDSStk/WvK/ijcrL8QNRQOMQRxooz045r6nS1t4IwkVvFGo6KqAAVC+ladNIZJbC1d2+8zQqSfxxU3Cx8Wl0CjDr780CRMffH519o/2JpX/QMsv+/C/4Uf2LpX/QMsv+/C/4U+YLHxgZY1XJcfnVR52kk/djI/3xX21/YmlH/mGWX/fhf8KQaJpI6aXZD/tgv+FHMM+KNs0vZEHc7uaabNXfDXHHbFfbX9i6V/0DLP8A78L/AIUf2NpY/wCYbZ/9+F/wo5gPicxQJwZM4qEtFu4cfnX29/YulH/mGWX/AH4X/Ck/sPSf+gXZf+A6f4VLA+GjIgU/MOtPtrgR3X3hsr7i/sLSP+gVY/8AgOn+FJ/YWj/9Aqx/8B0/woA+NI5UbkOPzoklTH3x+dfZv9i6UBxpln/34X/Cj+xdK/6Bln/34X/Cq5tLAfESyrHfAow+dSDT1JljLqw2bgmc98V9s/2HpOc/2XZZH/Tun+FA0XSgNo0yzA648hev5UrgfFjsiuF3jOOeaFnT5RvH519qf2LpR66ZZ/8Afhf8KP7E0n/oGWX/AH4X/Ci4HxVI8ZBDOu3nJz0r6v8AhZffb/hxo0hbc0cPlMfdeK6X+xNKI/5Bllz/ANMF/wAKtW9vDbxeVBFHFGCcJGoUD8BSAkPWloooAKKKKACiii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077" name="Picture 5"/>
          <p:cNvPicPr>
            <a:picLocks noChangeAspect="1" noChangeArrowheads="1"/>
          </p:cNvPicPr>
          <p:nvPr/>
        </p:nvPicPr>
        <p:blipFill>
          <a:blip r:embed="rId3"/>
          <a:srcRect/>
          <a:stretch>
            <a:fillRect/>
          </a:stretch>
        </p:blipFill>
        <p:spPr bwMode="auto">
          <a:xfrm>
            <a:off x="6811967" y="3071810"/>
            <a:ext cx="3362325" cy="265747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9671" y="1500174"/>
            <a:ext cx="3176820" cy="5000660"/>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5097455" y="1357298"/>
            <a:ext cx="6842317" cy="5214974"/>
          </a:xfrm>
          <a:prstGeom prst="rect">
            <a:avLst/>
          </a:prstGeom>
          <a:noFill/>
          <a:ln w="9525">
            <a:noFill/>
            <a:miter lim="800000"/>
            <a:headEnd/>
            <a:tailEnd/>
          </a:ln>
          <a:effectLst/>
        </p:spPr>
      </p:pic>
      <p:sp>
        <p:nvSpPr>
          <p:cNvPr id="4" name="笑脸 3"/>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2"/>
          <p:cNvSpPr>
            <a:spLocks noChangeArrowheads="1"/>
          </p:cNvSpPr>
          <p:nvPr/>
        </p:nvSpPr>
        <p:spPr bwMode="auto">
          <a:xfrm>
            <a:off x="1454150" y="642938"/>
            <a:ext cx="3467616"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填报审查注意事项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4"/>
          <a:srcRect/>
          <a:stretch>
            <a:fillRect/>
          </a:stretch>
        </p:blipFill>
        <p:spPr bwMode="auto">
          <a:xfrm>
            <a:off x="3525819" y="3143248"/>
            <a:ext cx="1428760" cy="1450213"/>
          </a:xfrm>
          <a:prstGeom prst="ellipse">
            <a:avLst/>
          </a:prstGeom>
          <a:ln>
            <a:noFill/>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96927" y="1343025"/>
            <a:ext cx="10075862" cy="5514975"/>
          </a:xfrm>
          <a:prstGeom prst="rect">
            <a:avLst/>
          </a:prstGeom>
          <a:noFill/>
          <a:ln w="9525">
            <a:noFill/>
            <a:miter lim="800000"/>
            <a:headEnd/>
            <a:tailEnd/>
          </a:ln>
          <a:effectLst/>
        </p:spPr>
      </p:pic>
      <p:sp>
        <p:nvSpPr>
          <p:cNvPr id="3" name="笑脸 2"/>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2"/>
          <p:cNvSpPr>
            <a:spLocks noChangeArrowheads="1"/>
          </p:cNvSpPr>
          <p:nvPr/>
        </p:nvSpPr>
        <p:spPr bwMode="auto">
          <a:xfrm>
            <a:off x="1454150" y="642938"/>
            <a:ext cx="3467616"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填报审查注意事项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54051" y="1357298"/>
            <a:ext cx="10094912" cy="5248275"/>
          </a:xfrm>
          <a:prstGeom prst="rect">
            <a:avLst/>
          </a:prstGeom>
          <a:noFill/>
          <a:ln w="9525">
            <a:noFill/>
            <a:miter lim="800000"/>
            <a:headEnd/>
            <a:tailEnd/>
          </a:ln>
          <a:effectLst/>
        </p:spPr>
      </p:pic>
      <p:sp>
        <p:nvSpPr>
          <p:cNvPr id="3" name="笑脸 2"/>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2"/>
          <p:cNvSpPr>
            <a:spLocks noChangeArrowheads="1"/>
          </p:cNvSpPr>
          <p:nvPr/>
        </p:nvSpPr>
        <p:spPr bwMode="auto">
          <a:xfrm>
            <a:off x="1454150" y="642938"/>
            <a:ext cx="3467616"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填报审查注意事项</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3"/>
          <a:srcRect/>
          <a:stretch>
            <a:fillRect/>
          </a:stretch>
        </p:blipFill>
        <p:spPr bwMode="auto">
          <a:xfrm>
            <a:off x="8955107" y="4000504"/>
            <a:ext cx="2596268" cy="2357454"/>
          </a:xfrm>
          <a:prstGeom prst="ellipse">
            <a:avLst/>
          </a:prstGeom>
          <a:ln>
            <a:noFill/>
          </a:ln>
          <a:effectLst>
            <a:softEdge rad="11250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25525" y="1433513"/>
            <a:ext cx="10142538" cy="3990975"/>
          </a:xfrm>
          <a:prstGeom prst="rect">
            <a:avLst/>
          </a:prstGeom>
          <a:noFill/>
          <a:ln w="9525">
            <a:noFill/>
            <a:miter lim="800000"/>
            <a:headEnd/>
            <a:tailEnd/>
          </a:ln>
          <a:effectLst/>
        </p:spPr>
      </p:pic>
      <p:sp>
        <p:nvSpPr>
          <p:cNvPr id="5" name="椭圆 4"/>
          <p:cNvSpPr/>
          <p:nvPr/>
        </p:nvSpPr>
        <p:spPr>
          <a:xfrm>
            <a:off x="5954711" y="2428868"/>
            <a:ext cx="714375" cy="500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2740001" y="3000372"/>
            <a:ext cx="714375" cy="500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2"/>
          <a:srcRect/>
          <a:stretch>
            <a:fillRect/>
          </a:stretch>
        </p:blipFill>
        <p:spPr bwMode="auto">
          <a:xfrm>
            <a:off x="6026149" y="2643182"/>
            <a:ext cx="5655508" cy="3571900"/>
          </a:xfrm>
          <a:prstGeom prst="rect">
            <a:avLst/>
          </a:prstGeom>
          <a:noFill/>
          <a:ln w="9525">
            <a:noFill/>
            <a:miter lim="800000"/>
            <a:headEnd/>
            <a:tailEnd/>
          </a:ln>
          <a:effectLst/>
        </p:spPr>
      </p:pic>
      <p:sp>
        <p:nvSpPr>
          <p:cNvPr id="2" name="TextBox 1"/>
          <p:cNvSpPr txBox="1"/>
          <p:nvPr/>
        </p:nvSpPr>
        <p:spPr>
          <a:xfrm>
            <a:off x="382617" y="549144"/>
            <a:ext cx="10001250" cy="951030"/>
          </a:xfrm>
          <a:prstGeom prst="rect">
            <a:avLst/>
          </a:prstGeom>
          <a:noFill/>
          <a:ln w="28575">
            <a:solidFill>
              <a:schemeClr val="bg2">
                <a:lumMod val="50000"/>
              </a:schemeClr>
            </a:solidFill>
          </a:ln>
          <a:effectLst/>
        </p:spPr>
        <p:txBody>
          <a:bodyPr>
            <a:spAutoFit/>
          </a:bodyPr>
          <a:lstStyle/>
          <a:p>
            <a:pPr lvl="0">
              <a:lnSpc>
                <a:spcPts val="3500"/>
              </a:lnSpc>
            </a:pP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       质量认可安全准入线上申报平台网址：</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hlinkClick r:id="rId3"/>
              </a:rPr>
              <a:t>http://218.31.33.34:7001/</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或网上搜索西部钻探工程有限公司，进入网页，点击链接进入。</a:t>
            </a:r>
            <a:endParaRPr lang="zh-CN" altLang="en-US" sz="2400" b="1" dirty="0">
              <a:solidFill>
                <a:schemeClr val="tx2">
                  <a:lumMod val="75000"/>
                </a:schemeClr>
              </a:solidFill>
              <a:latin typeface="微软雅黑" panose="020B0503020204020204" pitchFamily="34" charset="-122"/>
              <a:ea typeface="微软雅黑" panose="020B0503020204020204" pitchFamily="34" charset="-122"/>
            </a:endParaRPr>
          </a:p>
        </p:txBody>
      </p:sp>
      <p:pic>
        <p:nvPicPr>
          <p:cNvPr id="3" name="图片 2"/>
          <p:cNvPicPr/>
          <p:nvPr/>
        </p:nvPicPr>
        <p:blipFill>
          <a:blip r:embed="rId4" cstate="print"/>
          <a:srcRect l="5083" t="12334" r="-373" b="-433"/>
          <a:stretch>
            <a:fillRect/>
          </a:stretch>
        </p:blipFill>
        <p:spPr bwMode="auto">
          <a:xfrm>
            <a:off x="596861" y="2643182"/>
            <a:ext cx="5357850" cy="3571900"/>
          </a:xfrm>
          <a:prstGeom prst="rect">
            <a:avLst/>
          </a:prstGeom>
          <a:noFill/>
          <a:ln w="9525">
            <a:noFill/>
            <a:miter lim="800000"/>
            <a:headEnd/>
            <a:tailEnd/>
          </a:ln>
        </p:spPr>
      </p:pic>
      <p:sp>
        <p:nvSpPr>
          <p:cNvPr id="1026" name="AutoShape 2"/>
          <p:cNvSpPr>
            <a:spLocks noChangeArrowheads="1"/>
          </p:cNvSpPr>
          <p:nvPr/>
        </p:nvSpPr>
        <p:spPr bwMode="auto">
          <a:xfrm>
            <a:off x="3216254" y="5248288"/>
            <a:ext cx="1060450" cy="357190"/>
          </a:xfrm>
          <a:prstGeom prst="wedgeRectCallout">
            <a:avLst>
              <a:gd name="adj1" fmla="val 93374"/>
              <a:gd name="adj2" fmla="val 165051"/>
            </a:avLst>
          </a:prstGeom>
          <a:solidFill>
            <a:srgbClr val="938953"/>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点击进入</a:t>
            </a:r>
            <a:endParaRPr kumimoji="0" 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TextBox 5"/>
          <p:cNvSpPr txBox="1"/>
          <p:nvPr/>
        </p:nvSpPr>
        <p:spPr>
          <a:xfrm>
            <a:off x="1168365" y="1785926"/>
            <a:ext cx="3857652" cy="584775"/>
          </a:xfrm>
          <a:prstGeom prst="rect">
            <a:avLst/>
          </a:prstGeom>
          <a:noFill/>
        </p:spPr>
        <p:txBody>
          <a:bodyPr wrap="square" rtlCol="0">
            <a:spAutoFit/>
          </a:bodyPr>
          <a:lstStyle/>
          <a:p>
            <a:pPr algn="ctr"/>
            <a:r>
              <a:rPr lang="zh-CN" altLang="en-US" sz="3200" dirty="0" smtClean="0">
                <a:solidFill>
                  <a:srgbClr val="FF0000"/>
                </a:solidFill>
                <a:effectLst>
                  <a:reflection blurRad="6350" stA="55000" endA="300" endPos="45500" dir="5400000" sy="-100000" algn="bl" rotWithShape="0"/>
                </a:effectLst>
                <a:latin typeface="方正大标宋简体" panose="02010601030101010101" pitchFamily="2" charset="-122"/>
                <a:ea typeface="方正大标宋简体" panose="02010601030101010101" pitchFamily="2" charset="-122"/>
              </a:rPr>
              <a:t>外 网 进 入（首页）</a:t>
            </a:r>
            <a:endParaRPr lang="zh-CN" altLang="en-US" sz="3200" dirty="0">
              <a:solidFill>
                <a:srgbClr val="FF0000"/>
              </a:solidFill>
              <a:effectLst>
                <a:reflection blurRad="6350" stA="55000" endA="300" endPos="45500" dir="5400000" sy="-100000" algn="bl" rotWithShape="0"/>
              </a:effectLst>
              <a:latin typeface="方正大标宋简体" panose="02010601030101010101" pitchFamily="2" charset="-122"/>
              <a:ea typeface="方正大标宋简体" panose="02010601030101010101" pitchFamily="2" charset="-122"/>
            </a:endParaRPr>
          </a:p>
        </p:txBody>
      </p:sp>
      <p:sp>
        <p:nvSpPr>
          <p:cNvPr id="7" name="TextBox 6"/>
          <p:cNvSpPr txBox="1"/>
          <p:nvPr/>
        </p:nvSpPr>
        <p:spPr>
          <a:xfrm>
            <a:off x="7240595" y="1785926"/>
            <a:ext cx="3857652" cy="584775"/>
          </a:xfrm>
          <a:prstGeom prst="rect">
            <a:avLst/>
          </a:prstGeom>
          <a:noFill/>
        </p:spPr>
        <p:txBody>
          <a:bodyPr wrap="square" rtlCol="0">
            <a:spAutoFit/>
          </a:bodyPr>
          <a:lstStyle/>
          <a:p>
            <a:pPr algn="ctr"/>
            <a:r>
              <a:rPr lang="zh-CN" altLang="en-US" sz="3200" dirty="0" smtClean="0">
                <a:solidFill>
                  <a:srgbClr val="FF0000"/>
                </a:solidFill>
                <a:effectLst>
                  <a:reflection blurRad="6350" stA="55000" endA="300" endPos="45500" dir="5400000" sy="-100000" algn="bl" rotWithShape="0"/>
                </a:effectLst>
                <a:latin typeface="方正大标宋简体" panose="02010601030101010101" pitchFamily="2" charset="-122"/>
                <a:ea typeface="方正大标宋简体" panose="02010601030101010101" pitchFamily="2" charset="-122"/>
              </a:rPr>
              <a:t>内 网 进 入（首页）</a:t>
            </a:r>
            <a:endParaRPr lang="zh-CN" altLang="en-US" sz="3200" dirty="0">
              <a:solidFill>
                <a:srgbClr val="FF0000"/>
              </a:solidFill>
              <a:effectLst>
                <a:reflection blurRad="6350" stA="55000" endA="300" endPos="45500" dir="5400000" sy="-100000" algn="bl" rotWithShape="0"/>
              </a:effectLst>
              <a:latin typeface="方正大标宋简体" panose="02010601030101010101" pitchFamily="2" charset="-122"/>
              <a:ea typeface="方正大标宋简体" panose="02010601030101010101" pitchFamily="2" charset="-122"/>
            </a:endParaRPr>
          </a:p>
        </p:txBody>
      </p:sp>
      <p:sp>
        <p:nvSpPr>
          <p:cNvPr id="10" name="AutoShape 2"/>
          <p:cNvSpPr>
            <a:spLocks noChangeArrowheads="1"/>
          </p:cNvSpPr>
          <p:nvPr/>
        </p:nvSpPr>
        <p:spPr bwMode="auto">
          <a:xfrm>
            <a:off x="9142441" y="3590926"/>
            <a:ext cx="1060450" cy="357190"/>
          </a:xfrm>
          <a:prstGeom prst="wedgeRectCallout">
            <a:avLst>
              <a:gd name="adj1" fmla="val 72389"/>
              <a:gd name="adj2" fmla="val 198991"/>
            </a:avLst>
          </a:prstGeom>
          <a:solidFill>
            <a:srgbClr val="938953"/>
          </a:solidFill>
          <a:ln w="9525">
            <a:solidFill>
              <a:srgbClr val="000000"/>
            </a:solid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点击进入</a:t>
            </a:r>
            <a:endParaRPr kumimoji="0" 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25489" y="1285860"/>
            <a:ext cx="8742385" cy="5128949"/>
          </a:xfrm>
          <a:prstGeom prst="rect">
            <a:avLst/>
          </a:prstGeom>
          <a:noFill/>
          <a:ln w="9525">
            <a:noFill/>
            <a:miter lim="800000"/>
            <a:headEnd/>
            <a:tailEnd/>
          </a:ln>
          <a:effectLst/>
        </p:spPr>
      </p:pic>
      <p:sp>
        <p:nvSpPr>
          <p:cNvPr id="3" name="椭圆 2"/>
          <p:cNvSpPr/>
          <p:nvPr/>
        </p:nvSpPr>
        <p:spPr>
          <a:xfrm>
            <a:off x="4383075" y="5715016"/>
            <a:ext cx="714375" cy="500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68299" y="714356"/>
            <a:ext cx="6537648" cy="5400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525588" y="1928813"/>
            <a:ext cx="7358062" cy="2308225"/>
          </a:xfrm>
          <a:prstGeom prst="rect">
            <a:avLst/>
          </a:prstGeom>
          <a:noFill/>
          <a:ln w="9525">
            <a:noFill/>
            <a:miter lim="800000"/>
          </a:ln>
        </p:spPr>
        <p:txBody>
          <a:bodyPr anchor="ctr">
            <a:spAutoFit/>
          </a:bodyPr>
          <a:lstStyle/>
          <a:p>
            <a:pPr eaLnBrk="1" hangingPunct="1"/>
            <a:r>
              <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特种设备作业人员操作证有效性查询</a:t>
            </a:r>
            <a:endParaRPr lang="zh-CN" sz="2400" dirty="0">
              <a:latin typeface="微软雅黑" panose="020B0503020204020204" pitchFamily="34" charset="-122"/>
              <a:ea typeface="微软雅黑" panose="020B0503020204020204" pitchFamily="34" charset="-122"/>
              <a:cs typeface="宋体" panose="02010600030101010101" pitchFamily="2" charset="-122"/>
            </a:endParaRPr>
          </a:p>
          <a:p>
            <a:r>
              <a:rPr 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网址： </a:t>
            </a:r>
            <a:r>
              <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hlinkClick r:id="rId2"/>
              </a:rPr>
              <a:t>http://www.cnse.gov.cn/publicity/staff</a:t>
            </a:r>
            <a:r>
              <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endParaRPr lang="en-US" altLang="zh-CN" sz="2400" dirty="0">
              <a:latin typeface="微软雅黑" panose="020B0503020204020204" pitchFamily="34" charset="-122"/>
              <a:ea typeface="微软雅黑" panose="020B0503020204020204" pitchFamily="34" charset="-122"/>
              <a:cs typeface="宋体" panose="02010600030101010101" pitchFamily="2" charset="-122"/>
            </a:endParaRPr>
          </a:p>
          <a:p>
            <a:endPar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r>
              <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体系证书有效性查询</a:t>
            </a:r>
            <a:endParaRPr lang="zh-CN" altLang="en-US" sz="2400" dirty="0">
              <a:latin typeface="微软雅黑" panose="020B0503020204020204" pitchFamily="34" charset="-122"/>
              <a:ea typeface="微软雅黑" panose="020B0503020204020204" pitchFamily="34" charset="-122"/>
              <a:cs typeface="宋体" panose="02010600030101010101" pitchFamily="2" charset="-122"/>
            </a:endParaRPr>
          </a:p>
          <a:p>
            <a:r>
              <a:rPr lang="zh-CN" altLang="en-US"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网址： </a:t>
            </a:r>
            <a:r>
              <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hlinkClick r:id="rId3"/>
              </a:rPr>
              <a:t>http://cx.cnca.cn/CertECloud/index/index/page</a:t>
            </a:r>
            <a:r>
              <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a:t>
            </a:r>
            <a:endParaRPr lang="en-US" altLang="zh-CN" sz="24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53251" name="矩形 2"/>
          <p:cNvSpPr>
            <a:spLocks noChangeArrowheads="1"/>
          </p:cNvSpPr>
          <p:nvPr/>
        </p:nvSpPr>
        <p:spPr bwMode="auto">
          <a:xfrm>
            <a:off x="1454150" y="642938"/>
            <a:ext cx="3467100" cy="584200"/>
          </a:xfrm>
          <a:prstGeom prst="rect">
            <a:avLst/>
          </a:prstGeom>
          <a:noFill/>
          <a:ln w="9525">
            <a:noFill/>
            <a:miter lim="800000"/>
          </a:ln>
        </p:spPr>
        <p:txBody>
          <a:bodyPr wrap="none">
            <a:spAutoFit/>
          </a:bodyPr>
          <a:lstStyle/>
          <a:p>
            <a:pPr algn="ctr" eaLnBrk="1" hangingPunct="1"/>
            <a:r>
              <a:rPr lang="zh-CN" altLang="en-US" sz="3200" b="1">
                <a:solidFill>
                  <a:srgbClr val="FF0000"/>
                </a:solidFill>
                <a:latin typeface="微软雅黑" panose="020B0503020204020204" pitchFamily="34" charset="-122"/>
                <a:ea typeface="微软雅黑" panose="020B0503020204020204" pitchFamily="34" charset="-122"/>
              </a:rPr>
              <a:t>证书有效性查询：</a:t>
            </a:r>
          </a:p>
        </p:txBody>
      </p:sp>
      <p:sp>
        <p:nvSpPr>
          <p:cNvPr id="4" name="笑脸 3"/>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97389" y="1928802"/>
            <a:ext cx="3000375" cy="1785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3200" dirty="0">
                <a:latin typeface="微软雅黑" panose="020B0503020204020204" pitchFamily="34" charset="-122"/>
                <a:ea typeface="微软雅黑" panose="020B0503020204020204" pitchFamily="34" charset="-122"/>
              </a:rPr>
              <a:t>质量认可</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927" y="1714488"/>
            <a:ext cx="10001250" cy="3990836"/>
          </a:xfrm>
          <a:prstGeom prst="rect">
            <a:avLst/>
          </a:prstGeom>
          <a:noFill/>
          <a:ln w="28575">
            <a:solidFill>
              <a:schemeClr val="bg2">
                <a:lumMod val="50000"/>
              </a:schemeClr>
            </a:solidFill>
          </a:ln>
          <a:effectLst/>
        </p:spPr>
        <p:txBody>
          <a:bodyPr>
            <a:spAutoFit/>
          </a:bodyPr>
          <a:lstStyle/>
          <a:p>
            <a:pPr>
              <a:lnSpc>
                <a:spcPts val="3200"/>
              </a:lnSpc>
            </a:pPr>
            <a:r>
              <a:rPr lang="zh-CN" altLang="en-US" sz="2400" b="1" dirty="0" smtClean="0">
                <a:solidFill>
                  <a:srgbClr val="FF0000"/>
                </a:solidFill>
                <a:latin typeface="微软雅黑" panose="020B0503020204020204" pitchFamily="34" charset="-122"/>
                <a:ea typeface="微软雅黑" panose="020B0503020204020204" pitchFamily="34" charset="-122"/>
              </a:rPr>
              <a:t>西部钻探工程有限公司产品质量认可管理办法</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nSpc>
                <a:spcPts val="3200"/>
              </a:lnSpc>
            </a:pP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a:lnSpc>
                <a:spcPts val="4000"/>
              </a:lnSpc>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第六条</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产品质量认可范围包括：</a:t>
            </a:r>
          </a:p>
          <a:p>
            <a:pPr>
              <a:lnSpc>
                <a:spcPts val="4000"/>
              </a:lnSpc>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1.</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列入国家强制性产品认证和国家生产许可证目录的产品；</a:t>
            </a:r>
          </a:p>
          <a:p>
            <a:pPr>
              <a:lnSpc>
                <a:spcPts val="4000"/>
              </a:lnSpc>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2.</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石油钻采设备及配件、石油管材及配件、阀门、石油石化用化学剂等产品；</a:t>
            </a:r>
          </a:p>
          <a:p>
            <a:pPr>
              <a:lnSpc>
                <a:spcPts val="4000"/>
              </a:lnSpc>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3.</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仪器仪表、消防产品、劳动防护用品等产品；</a:t>
            </a: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a:lnSpc>
                <a:spcPts val="4000"/>
              </a:lnSpc>
            </a:pPr>
            <a:r>
              <a:rPr lang="en-US" altLang="zh-CN" sz="2400" b="1" dirty="0" smtClean="0">
                <a:solidFill>
                  <a:srgbClr val="FF0000"/>
                </a:solidFill>
                <a:latin typeface="微软雅黑" panose="020B0503020204020204" pitchFamily="34" charset="-122"/>
                <a:ea typeface="微软雅黑" panose="020B0503020204020204" pitchFamily="34"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（提供工具租赁、销售服务的承包商应办理相应的质量认可证）</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3" name="TextBox 3"/>
          <p:cNvSpPr txBox="1">
            <a:spLocks noChangeArrowheads="1"/>
          </p:cNvSpPr>
          <p:nvPr/>
        </p:nvSpPr>
        <p:spPr bwMode="auto">
          <a:xfrm>
            <a:off x="596900" y="201613"/>
            <a:ext cx="4647426" cy="584775"/>
          </a:xfrm>
          <a:prstGeom prst="rect">
            <a:avLst/>
          </a:prstGeom>
          <a:noFill/>
          <a:ln w="9525">
            <a:noFill/>
            <a:miter lim="800000"/>
          </a:ln>
        </p:spPr>
        <p:txBody>
          <a:bodyPr wrap="none">
            <a:spAutoFit/>
          </a:bodyPr>
          <a:lstStyle/>
          <a:p>
            <a:pPr eaLnBrk="1" hangingPunct="1"/>
            <a:r>
              <a:rPr lang="en-US" altLang="zh-CN" sz="3200" b="1" dirty="0" smtClean="0">
                <a:solidFill>
                  <a:srgbClr val="FF0000"/>
                </a:solidFill>
                <a:latin typeface="微软雅黑" panose="020B0503020204020204" pitchFamily="34" charset="-122"/>
                <a:ea typeface="微软雅黑" panose="020B0503020204020204" pitchFamily="34" charset="-122"/>
              </a:rPr>
              <a:t>--</a:t>
            </a:r>
            <a:r>
              <a:rPr lang="zh-CN" altLang="en-US" sz="3200" b="1" dirty="0" smtClean="0">
                <a:solidFill>
                  <a:srgbClr val="FF0000"/>
                </a:solidFill>
                <a:latin typeface="微软雅黑" panose="020B0503020204020204" pitchFamily="34" charset="-122"/>
                <a:ea typeface="微软雅黑" panose="020B0503020204020204" pitchFamily="34" charset="-122"/>
              </a:rPr>
              <a:t>办理质量认可证的范围</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6963" y="2000250"/>
            <a:ext cx="10001250" cy="2785378"/>
          </a:xfrm>
          <a:prstGeom prst="rect">
            <a:avLst/>
          </a:prstGeom>
          <a:noFill/>
          <a:ln w="28575">
            <a:solidFill>
              <a:schemeClr val="bg2">
                <a:lumMod val="50000"/>
              </a:schemeClr>
            </a:solidFill>
          </a:ln>
          <a:effectLst/>
        </p:spPr>
        <p:txBody>
          <a:bodyPr>
            <a:spAutoFit/>
          </a:bodyPr>
          <a:lstStyle/>
          <a:p>
            <a:pPr eaLnBrk="1" fontAlgn="auto" hangingPunct="1">
              <a:lnSpc>
                <a:spcPts val="3500"/>
              </a:lnSpc>
              <a:spcBef>
                <a:spcPts val="0"/>
              </a:spcBef>
              <a:spcAft>
                <a:spcPts val="0"/>
              </a:spcAft>
              <a:defRPr/>
            </a:pPr>
            <a:r>
              <a:rPr lang="en-US" altLang="zh-CN" sz="2400" b="1" dirty="0" smtClean="0">
                <a:solidFill>
                  <a:srgbClr val="FF0000"/>
                </a:solidFill>
                <a:latin typeface="微软雅黑" panose="020B0503020204020204" pitchFamily="34" charset="-122"/>
                <a:ea typeface="微软雅黑" panose="020B0503020204020204" pitchFamily="34" charset="-122"/>
              </a:rPr>
              <a:t>       </a:t>
            </a:r>
            <a:r>
              <a:rPr lang="zh-CN" altLang="zh-CN" sz="2400" b="1" dirty="0" smtClean="0">
                <a:solidFill>
                  <a:srgbClr val="FF0000"/>
                </a:solidFill>
                <a:latin typeface="微软雅黑" panose="020B0503020204020204" pitchFamily="34" charset="-122"/>
                <a:ea typeface="微软雅黑" panose="020B0503020204020204" pitchFamily="34" charset="-122"/>
              </a:rPr>
              <a:t>生产商：</a:t>
            </a:r>
            <a:r>
              <a:rPr lang="zh-CN" altLang="zh-CN" sz="2400" b="1" dirty="0" smtClean="0">
                <a:solidFill>
                  <a:schemeClr val="tx2">
                    <a:lumMod val="75000"/>
                  </a:schemeClr>
                </a:solidFill>
                <a:latin typeface="微软雅黑" panose="020B0503020204020204" pitchFamily="34" charset="-122"/>
                <a:ea typeface="微软雅黑" panose="020B0503020204020204" pitchFamily="34" charset="-122"/>
              </a:rPr>
              <a:t>指以采掘、自制或外购原料、零组件，通过筛选、加工、组装、集成方式生产产品的供应商。</a:t>
            </a:r>
          </a:p>
          <a:p>
            <a:pPr eaLnBrk="1" fontAlgn="auto" hangingPunct="1">
              <a:lnSpc>
                <a:spcPts val="3500"/>
              </a:lnSpc>
              <a:spcBef>
                <a:spcPts val="0"/>
              </a:spcBef>
              <a:spcAft>
                <a:spcPts val="0"/>
              </a:spcAft>
              <a:defRPr/>
            </a:pP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smtClean="0">
                <a:solidFill>
                  <a:srgbClr val="FF0000"/>
                </a:solidFill>
                <a:latin typeface="微软雅黑" panose="020B0503020204020204" pitchFamily="34" charset="-122"/>
                <a:ea typeface="微软雅黑" panose="020B0503020204020204" pitchFamily="34" charset="-122"/>
              </a:rPr>
              <a:t>      </a:t>
            </a:r>
            <a:r>
              <a:rPr lang="zh-CN" altLang="zh-CN" sz="2400" b="1" dirty="0" smtClean="0">
                <a:solidFill>
                  <a:srgbClr val="FF0000"/>
                </a:solidFill>
                <a:latin typeface="微软雅黑" panose="020B0503020204020204" pitchFamily="34" charset="-122"/>
                <a:ea typeface="微软雅黑" panose="020B0503020204020204" pitchFamily="34" charset="-122"/>
              </a:rPr>
              <a:t>代理商：</a:t>
            </a:r>
            <a:r>
              <a:rPr lang="zh-CN" altLang="zh-CN" sz="2400" b="1" dirty="0" smtClean="0">
                <a:solidFill>
                  <a:schemeClr val="tx2">
                    <a:lumMod val="75000"/>
                  </a:schemeClr>
                </a:solidFill>
                <a:latin typeface="微软雅黑" panose="020B0503020204020204" pitchFamily="34" charset="-122"/>
                <a:ea typeface="微软雅黑" panose="020B0503020204020204" pitchFamily="34" charset="-122"/>
              </a:rPr>
              <a:t>指由制造商正式授权在代理期限和权限范围内代表制造商履行相关责任和服务的供应商。经生产商授权委托其代理产品的供应商。</a:t>
            </a:r>
          </a:p>
          <a:p>
            <a:pPr eaLnBrk="1" fontAlgn="auto" hangingPunct="1">
              <a:lnSpc>
                <a:spcPts val="3500"/>
              </a:lnSpc>
              <a:spcBef>
                <a:spcPts val="0"/>
              </a:spcBef>
              <a:spcAft>
                <a:spcPts val="0"/>
              </a:spcAft>
              <a:defRPr/>
            </a:pPr>
            <a:endParaRPr lang="zh-CN" altLang="en-US" sz="2400" b="1" dirty="0">
              <a:solidFill>
                <a:schemeClr val="tx2">
                  <a:lumMod val="75000"/>
                </a:schemeClr>
              </a:solidFill>
              <a:latin typeface="微软雅黑" panose="020B0503020204020204" pitchFamily="34" charset="-122"/>
              <a:ea typeface="微软雅黑" panose="020B0503020204020204" pitchFamily="34" charset="-122"/>
            </a:endParaRPr>
          </a:p>
        </p:txBody>
      </p:sp>
      <p:pic>
        <p:nvPicPr>
          <p:cNvPr id="37891" name="Picture 2"/>
          <p:cNvPicPr>
            <a:picLocks noChangeAspect="1" noChangeArrowheads="1"/>
          </p:cNvPicPr>
          <p:nvPr/>
        </p:nvPicPr>
        <p:blipFill>
          <a:blip r:embed="rId2" cstate="print"/>
          <a:srcRect/>
          <a:stretch>
            <a:fillRect/>
          </a:stretch>
        </p:blipFill>
        <p:spPr bwMode="auto">
          <a:xfrm>
            <a:off x="668338" y="285750"/>
            <a:ext cx="2133600" cy="10763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Box 3"/>
          <p:cNvSpPr txBox="1">
            <a:spLocks noChangeArrowheads="1"/>
          </p:cNvSpPr>
          <p:nvPr/>
        </p:nvSpPr>
        <p:spPr bwMode="auto">
          <a:xfrm>
            <a:off x="596900" y="201613"/>
            <a:ext cx="1774825" cy="584200"/>
          </a:xfrm>
          <a:prstGeom prst="rect">
            <a:avLst/>
          </a:prstGeom>
          <a:noFill/>
          <a:ln w="9525">
            <a:noFill/>
            <a:miter lim="800000"/>
          </a:ln>
        </p:spPr>
        <p:txBody>
          <a:bodyPr wrap="none">
            <a:spAutoFit/>
          </a:bodyPr>
          <a:lstStyle/>
          <a:p>
            <a:pPr eaLnBrk="1" hangingPunct="1"/>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生产商</a:t>
            </a:r>
          </a:p>
        </p:txBody>
      </p:sp>
      <p:pic>
        <p:nvPicPr>
          <p:cNvPr id="37889" name="Picture 1"/>
          <p:cNvPicPr>
            <a:picLocks noChangeAspect="1" noChangeArrowheads="1"/>
          </p:cNvPicPr>
          <p:nvPr/>
        </p:nvPicPr>
        <p:blipFill>
          <a:blip r:embed="rId2"/>
          <a:srcRect/>
          <a:stretch>
            <a:fillRect/>
          </a:stretch>
        </p:blipFill>
        <p:spPr bwMode="auto">
          <a:xfrm>
            <a:off x="739737" y="857232"/>
            <a:ext cx="8057003" cy="5214974"/>
          </a:xfrm>
          <a:prstGeom prst="rect">
            <a:avLst/>
          </a:prstGeom>
          <a:noFill/>
          <a:ln w="9525">
            <a:noFill/>
            <a:miter lim="800000"/>
            <a:headEnd/>
            <a:tailEnd/>
          </a:ln>
          <a:effectLst/>
        </p:spPr>
      </p:pic>
      <p:sp>
        <p:nvSpPr>
          <p:cNvPr id="5" name="椭圆 4"/>
          <p:cNvSpPr/>
          <p:nvPr/>
        </p:nvSpPr>
        <p:spPr>
          <a:xfrm>
            <a:off x="1025489" y="5572140"/>
            <a:ext cx="1214440" cy="3571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92931" y="1268760"/>
            <a:ext cx="9495171" cy="5256584"/>
          </a:xfrm>
          <a:prstGeom prst="rect">
            <a:avLst/>
          </a:prstGeom>
          <a:noFill/>
          <a:ln w="9525">
            <a:noFill/>
            <a:miter lim="800000"/>
            <a:headEnd/>
            <a:tailEnd/>
          </a:ln>
        </p:spPr>
      </p:pic>
      <p:sp>
        <p:nvSpPr>
          <p:cNvPr id="3" name="TextBox 3"/>
          <p:cNvSpPr txBox="1">
            <a:spLocks noChangeArrowheads="1"/>
          </p:cNvSpPr>
          <p:nvPr/>
        </p:nvSpPr>
        <p:spPr bwMode="auto">
          <a:xfrm>
            <a:off x="596900" y="201613"/>
            <a:ext cx="1774825" cy="584200"/>
          </a:xfrm>
          <a:prstGeom prst="rect">
            <a:avLst/>
          </a:prstGeom>
          <a:noFill/>
          <a:ln w="9525">
            <a:noFill/>
            <a:miter lim="800000"/>
          </a:ln>
        </p:spPr>
        <p:txBody>
          <a:bodyPr wrap="none">
            <a:spAutoFit/>
          </a:bodyPr>
          <a:lstStyle/>
          <a:p>
            <a:pPr eaLnBrk="1" hangingPunct="1"/>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生产商</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454025" y="1285875"/>
            <a:ext cx="10075863"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Box 3"/>
          <p:cNvSpPr txBox="1">
            <a:spLocks noChangeArrowheads="1"/>
          </p:cNvSpPr>
          <p:nvPr/>
        </p:nvSpPr>
        <p:spPr bwMode="auto">
          <a:xfrm>
            <a:off x="596900" y="201613"/>
            <a:ext cx="1774825" cy="584200"/>
          </a:xfrm>
          <a:prstGeom prst="rect">
            <a:avLst/>
          </a:prstGeom>
          <a:noFill/>
          <a:ln w="9525">
            <a:noFill/>
            <a:miter lim="800000"/>
          </a:ln>
        </p:spPr>
        <p:txBody>
          <a:bodyPr wrap="none">
            <a:spAutoFit/>
          </a:bodyPr>
          <a:lstStyle/>
          <a:p>
            <a:pPr eaLnBrk="1" hangingPunct="1"/>
            <a:r>
              <a:rPr lang="en-US" altLang="zh-CN" sz="3200" b="1">
                <a:solidFill>
                  <a:srgbClr val="FF0000"/>
                </a:solidFill>
                <a:latin typeface="微软雅黑" panose="020B0503020204020204" pitchFamily="34" charset="-122"/>
                <a:ea typeface="微软雅黑" panose="020B0503020204020204" pitchFamily="34" charset="-122"/>
              </a:rPr>
              <a:t>--</a:t>
            </a:r>
            <a:r>
              <a:rPr lang="zh-CN" altLang="en-US" sz="3200" b="1">
                <a:solidFill>
                  <a:srgbClr val="FF0000"/>
                </a:solidFill>
                <a:latin typeface="微软雅黑" panose="020B0503020204020204" pitchFamily="34" charset="-122"/>
                <a:ea typeface="微软雅黑" panose="020B0503020204020204" pitchFamily="34" charset="-122"/>
              </a:rPr>
              <a:t>代理商</a:t>
            </a:r>
          </a:p>
        </p:txBody>
      </p:sp>
      <p:pic>
        <p:nvPicPr>
          <p:cNvPr id="35841" name="Picture 1"/>
          <p:cNvPicPr>
            <a:picLocks noChangeAspect="1" noChangeArrowheads="1"/>
          </p:cNvPicPr>
          <p:nvPr/>
        </p:nvPicPr>
        <p:blipFill>
          <a:blip r:embed="rId2"/>
          <a:srcRect/>
          <a:stretch>
            <a:fillRect/>
          </a:stretch>
        </p:blipFill>
        <p:spPr bwMode="auto">
          <a:xfrm>
            <a:off x="739737" y="857232"/>
            <a:ext cx="8145983" cy="5400000"/>
          </a:xfrm>
          <a:prstGeom prst="rect">
            <a:avLst/>
          </a:prstGeom>
          <a:noFill/>
          <a:ln w="9525">
            <a:noFill/>
            <a:miter lim="800000"/>
            <a:headEnd/>
            <a:tailEnd/>
          </a:ln>
          <a:effectLst/>
        </p:spPr>
      </p:pic>
      <p:sp>
        <p:nvSpPr>
          <p:cNvPr id="5" name="椭圆 4"/>
          <p:cNvSpPr/>
          <p:nvPr/>
        </p:nvSpPr>
        <p:spPr>
          <a:xfrm>
            <a:off x="1311241" y="5857892"/>
            <a:ext cx="1214440" cy="3571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382588" y="785813"/>
            <a:ext cx="99568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5555" y="857232"/>
            <a:ext cx="7710805" cy="54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82679" y="3714752"/>
            <a:ext cx="7638309" cy="523220"/>
          </a:xfrm>
          <a:prstGeom prst="rect">
            <a:avLst/>
          </a:prstGeom>
        </p:spPr>
        <p:txBody>
          <a:bodyPr wrap="none">
            <a:spAutoFit/>
          </a:bodyPr>
          <a:lstStyle/>
          <a:p>
            <a:r>
              <a:rPr lang="zh-CN" altLang="en-US" sz="2800" dirty="0" smtClean="0">
                <a:solidFill>
                  <a:schemeClr val="tx2">
                    <a:lumMod val="75000"/>
                  </a:schemeClr>
                </a:solidFill>
                <a:latin typeface="微软雅黑" pitchFamily="34" charset="-122"/>
                <a:ea typeface="微软雅黑" pitchFamily="34" charset="-122"/>
              </a:rPr>
              <a:t>标准有效性查询网址：</a:t>
            </a:r>
            <a:r>
              <a:rPr lang="en-US" altLang="zh-CN" sz="2800" dirty="0" smtClean="0">
                <a:solidFill>
                  <a:schemeClr val="tx2">
                    <a:lumMod val="75000"/>
                  </a:schemeClr>
                </a:solidFill>
                <a:latin typeface="微软雅黑" pitchFamily="34" charset="-122"/>
                <a:ea typeface="微软雅黑" pitchFamily="34" charset="-122"/>
              </a:rPr>
              <a:t>http://www.csres.com/</a:t>
            </a:r>
            <a:endParaRPr lang="zh-CN" altLang="en-US" sz="2800" dirty="0">
              <a:solidFill>
                <a:schemeClr val="tx2">
                  <a:lumMod val="75000"/>
                </a:schemeClr>
              </a:solidFill>
              <a:latin typeface="微软雅黑" pitchFamily="34" charset="-122"/>
              <a:ea typeface="微软雅黑" pitchFamily="34" charset="-122"/>
            </a:endParaRPr>
          </a:p>
        </p:txBody>
      </p:sp>
      <p:sp>
        <p:nvSpPr>
          <p:cNvPr id="3" name="矩形 2"/>
          <p:cNvSpPr>
            <a:spLocks noChangeArrowheads="1"/>
          </p:cNvSpPr>
          <p:nvPr/>
        </p:nvSpPr>
        <p:spPr bwMode="auto">
          <a:xfrm>
            <a:off x="1454150" y="642938"/>
            <a:ext cx="3467617"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标准有效性</a:t>
            </a:r>
            <a:r>
              <a:rPr lang="zh-CN" altLang="en-US" sz="3200" b="1" dirty="0">
                <a:solidFill>
                  <a:srgbClr val="FF0000"/>
                </a:solidFill>
                <a:latin typeface="微软雅黑" panose="020B0503020204020204" pitchFamily="34" charset="-122"/>
                <a:ea typeface="微软雅黑" panose="020B0503020204020204" pitchFamily="34" charset="-122"/>
              </a:rPr>
              <a:t>查询：</a:t>
            </a:r>
          </a:p>
        </p:txBody>
      </p:sp>
      <p:sp>
        <p:nvSpPr>
          <p:cNvPr id="4" name="笑脸 3"/>
          <p:cNvSpPr/>
          <p:nvPr/>
        </p:nvSpPr>
        <p:spPr>
          <a:xfrm>
            <a:off x="525463" y="428625"/>
            <a:ext cx="785812" cy="785813"/>
          </a:xfrm>
          <a:prstGeom prst="smileyFac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739737" y="2000240"/>
            <a:ext cx="8358246" cy="990015"/>
          </a:xfrm>
          <a:prstGeom prst="rect">
            <a:avLst/>
          </a:prstGeom>
        </p:spPr>
        <p:txBody>
          <a:bodyPr wrap="square">
            <a:spAutoFit/>
          </a:bodyPr>
          <a:lstStyle/>
          <a:p>
            <a:pPr eaLnBrk="1" fontAlgn="auto" hangingPunct="1">
              <a:lnSpc>
                <a:spcPts val="3500"/>
              </a:lnSpc>
              <a:spcBef>
                <a:spcPts val="0"/>
              </a:spcBef>
              <a:spcAft>
                <a:spcPts val="0"/>
              </a:spcAft>
              <a:defRPr/>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问题：上</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传标准已过期或已作废。</a:t>
            </a:r>
            <a:endParaRPr lang="en-US" altLang="zh-CN" sz="2400" b="1" dirty="0" smtClean="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解决方案：复制标准号至标准查询网址，进行检索确认。</a:t>
            </a:r>
            <a:endParaRPr lang="zh-CN" alt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3"/>
          <p:cNvGrpSpPr/>
          <p:nvPr/>
        </p:nvGrpSpPr>
        <p:grpSpPr bwMode="auto">
          <a:xfrm>
            <a:off x="3979863" y="2403475"/>
            <a:ext cx="5543550" cy="1200150"/>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0E647C"/>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矩形 3"/>
            <p:cNvSpPr/>
            <p:nvPr/>
          </p:nvSpPr>
          <p:spPr>
            <a:xfrm>
              <a:off x="4945202" y="2472419"/>
              <a:ext cx="5328674" cy="1006774"/>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5" name="组合 1"/>
          <p:cNvGrpSpPr/>
          <p:nvPr/>
        </p:nvGrpSpPr>
        <p:grpSpPr bwMode="auto">
          <a:xfrm>
            <a:off x="2281238" y="2241550"/>
            <a:ext cx="1611312" cy="1452563"/>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E647C"/>
            </a:solidFill>
            <a:ln w="9525" cap="flat">
              <a:noFill/>
              <a:prstDash val="solid"/>
              <a:miter lim="800000"/>
            </a:ln>
            <a:effectLst>
              <a:outerShdw blurRad="431800" dist="889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11" name="Group 4"/>
          <p:cNvGrpSpPr>
            <a:grpSpLocks noChangeAspect="1"/>
          </p:cNvGrpSpPr>
          <p:nvPr/>
        </p:nvGrpSpPr>
        <p:grpSpPr bwMode="auto">
          <a:xfrm>
            <a:off x="2764002" y="2564904"/>
            <a:ext cx="645145" cy="756035"/>
            <a:chOff x="1776" y="1776"/>
            <a:chExt cx="64" cy="75"/>
          </a:xfrm>
          <a:solidFill>
            <a:srgbClr val="0E647C"/>
          </a:solidFill>
          <a:effectLst/>
        </p:grpSpPr>
        <p:sp>
          <p:nvSpPr>
            <p:cNvPr id="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grpSp>
      <p:sp>
        <p:nvSpPr>
          <p:cNvPr id="15" name="文本框 52"/>
          <p:cNvSpPr txBox="1">
            <a:spLocks noChangeArrowheads="1"/>
          </p:cNvSpPr>
          <p:nvPr/>
        </p:nvSpPr>
        <p:spPr bwMode="auto">
          <a:xfrm>
            <a:off x="4513263" y="2649538"/>
            <a:ext cx="4586287" cy="646331"/>
          </a:xfrm>
          <a:prstGeom prst="rect">
            <a:avLst/>
          </a:prstGeom>
          <a:noFill/>
          <a:ln w="9525">
            <a:noFill/>
            <a:miter lim="800000"/>
          </a:ln>
        </p:spPr>
        <p:txBody>
          <a:bodyPr>
            <a:spAutoFit/>
          </a:bodyPr>
          <a:lstStyle/>
          <a:p>
            <a:pPr algn="ctr" eaLnBrk="1" hangingPunct="1"/>
            <a:r>
              <a:rPr lang="en-US" altLang="zh-CN" sz="3600" b="1" dirty="0" smtClean="0">
                <a:solidFill>
                  <a:srgbClr val="0E647C"/>
                </a:solidFill>
                <a:latin typeface="微软雅黑" panose="020B0503020204020204" pitchFamily="34" charset="-122"/>
                <a:ea typeface="微软雅黑" panose="020B0503020204020204" pitchFamily="34" charset="-122"/>
              </a:rPr>
              <a:t>02.</a:t>
            </a:r>
            <a:r>
              <a:rPr lang="zh-CN" altLang="en-US" sz="3600" b="1" dirty="0">
                <a:solidFill>
                  <a:srgbClr val="0E647C"/>
                </a:solidFill>
                <a:latin typeface="微软雅黑" panose="020B0503020204020204" pitchFamily="34" charset="-122"/>
                <a:ea typeface="微软雅黑" panose="020B0503020204020204" pitchFamily="34" charset="-122"/>
              </a:rPr>
              <a:t>常见问题处理</a:t>
            </a:r>
          </a:p>
        </p:txBody>
      </p:sp>
      <p:sp>
        <p:nvSpPr>
          <p:cNvPr id="76" name="矩形 75"/>
          <p:cNvSpPr/>
          <p:nvPr/>
        </p:nvSpPr>
        <p:spPr>
          <a:xfrm flipH="1">
            <a:off x="0" y="6524625"/>
            <a:ext cx="12195175" cy="36195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7" name="矩形 76"/>
          <p:cNvSpPr/>
          <p:nvPr/>
        </p:nvSpPr>
        <p:spPr>
          <a:xfrm flipH="1">
            <a:off x="0" y="6596063"/>
            <a:ext cx="12195175"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8" name="矩形 5"/>
          <p:cNvSpPr/>
          <p:nvPr/>
        </p:nvSpPr>
        <p:spPr>
          <a:xfrm>
            <a:off x="9975850" y="6492875"/>
            <a:ext cx="1019175" cy="112713"/>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9" name="矩形 78"/>
          <p:cNvSpPr/>
          <p:nvPr/>
        </p:nvSpPr>
        <p:spPr>
          <a:xfrm>
            <a:off x="10067925" y="6492875"/>
            <a:ext cx="1069975" cy="392113"/>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8618" name="Rectangle 4"/>
          <p:cNvSpPr txBox="1">
            <a:spLocks noChangeArrowheads="1"/>
          </p:cNvSpPr>
          <p:nvPr/>
        </p:nvSpPr>
        <p:spPr bwMode="auto">
          <a:xfrm>
            <a:off x="10201275" y="6492875"/>
            <a:ext cx="793750" cy="392113"/>
          </a:xfrm>
          <a:prstGeom prst="rect">
            <a:avLst/>
          </a:prstGeom>
          <a:noFill/>
          <a:ln w="9525">
            <a:noFill/>
            <a:miter lim="800000"/>
          </a:ln>
        </p:spPr>
        <p:txBody>
          <a:bodyPr anchor="ctr"/>
          <a:lstStyle/>
          <a:p>
            <a:pPr algn="ctr" eaLnBrk="1" hangingPunct="1"/>
            <a:r>
              <a:rPr lang="en-US" altLang="zh-CN" sz="2000" b="1">
                <a:solidFill>
                  <a:schemeClr val="bg1"/>
                </a:solidFill>
                <a:latin typeface="方正兰亭超细黑简体"/>
                <a:ea typeface="方正兰亭超细黑简体"/>
                <a:cs typeface="方正兰亭超细黑简体"/>
              </a:rPr>
              <a:t>07</a:t>
            </a:r>
            <a:endParaRPr lang="zh-CN" altLang="zh-CN" sz="2000" b="1">
              <a:solidFill>
                <a:schemeClr val="bg1"/>
              </a:solidFill>
              <a:latin typeface="方正兰亭超细黑简体"/>
              <a:ea typeface="方正兰亭超细黑简体"/>
              <a:cs typeface="方正兰亭超细黑简体"/>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ppt_w</p:attrName>
                                        </p:attrNameLst>
                                      </p:cBhvr>
                                      <p:tavLst>
                                        <p:tav tm="0" fmla="#ppt_w*sin(2.5*pi*$)">
                                          <p:val>
                                            <p:fltVal val="0"/>
                                          </p:val>
                                        </p:tav>
                                        <p:tav tm="100000">
                                          <p:val>
                                            <p:fltVal val="1"/>
                                          </p:val>
                                        </p:tav>
                                      </p:tavLst>
                                    </p:anim>
                                    <p:anim calcmode="lin" valueType="num">
                                      <p:cBhvr>
                                        <p:cTn id="9" dur="75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213" y="1714500"/>
            <a:ext cx="10001250" cy="3233738"/>
          </a:xfrm>
          <a:prstGeom prst="rect">
            <a:avLst/>
          </a:prstGeom>
          <a:noFill/>
          <a:ln w="28575">
            <a:noFill/>
          </a:ln>
          <a:effectLst/>
        </p:spPr>
        <p:txBody>
          <a:bodyPr>
            <a:spAutoFit/>
          </a:bodyPr>
          <a:lstStyle/>
          <a:p>
            <a:pPr eaLnBrk="1" fontAlgn="auto" hangingPunct="1">
              <a:lnSpc>
                <a:spcPts val="3500"/>
              </a:lnSpc>
              <a:spcBef>
                <a:spcPts val="0"/>
              </a:spcBef>
              <a:spcAft>
                <a:spcPts val="0"/>
              </a:spcAft>
              <a:defRPr/>
            </a:pP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1</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、注册模块填写错误。</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解决方案：联系二级单位管理员进行权限新增；在注册时根据公司业务做多项选择注册。</a:t>
            </a:r>
          </a:p>
          <a:p>
            <a:pPr eaLnBrk="1" fontAlgn="auto" hangingPunct="1">
              <a:lnSpc>
                <a:spcPts val="3500"/>
              </a:lnSpc>
              <a:spcBef>
                <a:spcPts val="0"/>
              </a:spcBef>
              <a:spcAft>
                <a:spcPts val="0"/>
              </a:spcAft>
              <a:defRPr/>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p>
          <a:p>
            <a:pPr eaLnBrk="1" fontAlgn="auto" hangingPunct="1">
              <a:lnSpc>
                <a:spcPts val="3500"/>
              </a:lnSpc>
              <a:spcBef>
                <a:spcPts val="0"/>
              </a:spcBef>
              <a:spcAft>
                <a:spcPts val="0"/>
              </a:spcAft>
              <a:defRPr/>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2</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、网页内容显示不全，附件不好上传。</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解决方案：尝试安装</a:t>
            </a:r>
            <a:r>
              <a:rPr lang="zh-CN" altLang="en-US" sz="2400" b="1" dirty="0">
                <a:solidFill>
                  <a:srgbClr val="FF0000"/>
                </a:solidFill>
                <a:latin typeface="微软雅黑" panose="020B0503020204020204" pitchFamily="34" charset="-122"/>
                <a:ea typeface="微软雅黑" panose="020B0503020204020204" pitchFamily="34" charset="-122"/>
              </a:rPr>
              <a:t>谷歌浏览器</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、极速浏览器。</a:t>
            </a:r>
          </a:p>
          <a:p>
            <a:pPr eaLnBrk="1" fontAlgn="auto" hangingPunct="1">
              <a:lnSpc>
                <a:spcPts val="3500"/>
              </a:lnSpc>
              <a:spcBef>
                <a:spcPts val="0"/>
              </a:spcBef>
              <a:spcAft>
                <a:spcPts val="0"/>
              </a:spcAft>
              <a:defRPr/>
            </a:pPr>
            <a:endParaRPr lang="zh-CN" altLang="en-US" sz="24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70659" name="矩形 2"/>
          <p:cNvSpPr>
            <a:spLocks noChangeArrowheads="1"/>
          </p:cNvSpPr>
          <p:nvPr/>
        </p:nvSpPr>
        <p:spPr bwMode="auto">
          <a:xfrm>
            <a:off x="1454150" y="642938"/>
            <a:ext cx="2646363" cy="584200"/>
          </a:xfrm>
          <a:prstGeom prst="rect">
            <a:avLst/>
          </a:prstGeom>
          <a:noFill/>
          <a:ln w="9525">
            <a:noFill/>
            <a:miter lim="800000"/>
          </a:ln>
        </p:spPr>
        <p:txBody>
          <a:bodyPr wrap="none">
            <a:spAutoFit/>
          </a:bodyPr>
          <a:lstStyle/>
          <a:p>
            <a:pPr algn="ctr" eaLnBrk="1" hangingPunct="1"/>
            <a:r>
              <a:rPr lang="zh-CN" altLang="en-US" sz="3200" b="1">
                <a:solidFill>
                  <a:srgbClr val="FF0000"/>
                </a:solidFill>
                <a:latin typeface="微软雅黑" panose="020B0503020204020204" pitchFamily="34" charset="-122"/>
                <a:ea typeface="微软雅黑" panose="020B0503020204020204" pitchFamily="34" charset="-122"/>
              </a:rPr>
              <a:t>常见问题处理</a:t>
            </a:r>
          </a:p>
        </p:txBody>
      </p:sp>
      <p:sp>
        <p:nvSpPr>
          <p:cNvPr id="4" name="笑脸 3"/>
          <p:cNvSpPr/>
          <p:nvPr/>
        </p:nvSpPr>
        <p:spPr>
          <a:xfrm>
            <a:off x="525463" y="428625"/>
            <a:ext cx="785812" cy="78581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213" y="1143000"/>
            <a:ext cx="10001250" cy="2336537"/>
          </a:xfrm>
          <a:prstGeom prst="rect">
            <a:avLst/>
          </a:prstGeom>
          <a:noFill/>
          <a:ln w="28575">
            <a:noFill/>
          </a:ln>
          <a:effectLst/>
        </p:spPr>
        <p:txBody>
          <a:bodyPr>
            <a:spAutoFit/>
          </a:bodyPr>
          <a:lstStyle/>
          <a:p>
            <a:pPr eaLnBrk="1" fontAlgn="auto" hangingPunct="1">
              <a:lnSpc>
                <a:spcPts val="3500"/>
              </a:lnSpc>
              <a:spcBef>
                <a:spcPts val="0"/>
              </a:spcBef>
              <a:spcAft>
                <a:spcPts val="0"/>
              </a:spcAft>
              <a:defRPr/>
            </a:pP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p>
          <a:p>
            <a:pPr eaLnBrk="1" fontAlgn="auto" hangingPunct="1">
              <a:lnSpc>
                <a:spcPts val="3500"/>
              </a:lnSpc>
              <a:spcBef>
                <a:spcPts val="0"/>
              </a:spcBef>
              <a:spcAft>
                <a:spcPts val="0"/>
              </a:spcAft>
              <a:defRPr/>
            </a:pP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3</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、需上传附件内容过多，无法进行上传。</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       解决方案：将附件进行扫描或拍照，粘贴至</a:t>
            </a: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word</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文档中，转换成</a:t>
            </a:r>
            <a:r>
              <a:rPr lang="en-US" altLang="zh-CN" sz="2400" b="1" dirty="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dirty="0">
                <a:solidFill>
                  <a:srgbClr val="FF0000"/>
                </a:solidFill>
                <a:latin typeface="微软雅黑" panose="020B0503020204020204" pitchFamily="34" charset="-122"/>
                <a:ea typeface="微软雅黑" panose="020B0503020204020204" pitchFamily="34" charset="-122"/>
              </a:rPr>
              <a:t>PDF</a:t>
            </a:r>
            <a:r>
              <a:rPr lang="zh-CN" altLang="en-US" sz="2400" b="1" dirty="0">
                <a:solidFill>
                  <a:srgbClr val="FF0000"/>
                </a:solidFill>
                <a:latin typeface="微软雅黑" panose="020B0503020204020204" pitchFamily="34" charset="-122"/>
                <a:ea typeface="微软雅黑" panose="020B0503020204020204" pitchFamily="34" charset="-122"/>
              </a:rPr>
              <a:t>文档（必须）</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集中上传。</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pPr eaLnBrk="1" fontAlgn="auto" hangingPunct="1">
              <a:lnSpc>
                <a:spcPts val="3500"/>
              </a:lnSpc>
              <a:spcBef>
                <a:spcPts val="0"/>
              </a:spcBef>
              <a:spcAft>
                <a:spcPts val="0"/>
              </a:spcAft>
              <a:defRPr/>
            </a:pPr>
            <a:endParaRPr lang="zh-CN" altLang="en-US" sz="24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71683" name="矩形 2"/>
          <p:cNvSpPr>
            <a:spLocks noChangeArrowheads="1"/>
          </p:cNvSpPr>
          <p:nvPr/>
        </p:nvSpPr>
        <p:spPr bwMode="auto">
          <a:xfrm>
            <a:off x="1454150" y="642938"/>
            <a:ext cx="2646363" cy="584200"/>
          </a:xfrm>
          <a:prstGeom prst="rect">
            <a:avLst/>
          </a:prstGeom>
          <a:noFill/>
          <a:ln w="9525">
            <a:noFill/>
            <a:miter lim="800000"/>
          </a:ln>
        </p:spPr>
        <p:txBody>
          <a:bodyPr wrap="none">
            <a:spAutoFit/>
          </a:bodyPr>
          <a:lstStyle/>
          <a:p>
            <a:pPr algn="ctr" eaLnBrk="1" hangingPunct="1"/>
            <a:r>
              <a:rPr lang="zh-CN" altLang="en-US" sz="3200" b="1">
                <a:solidFill>
                  <a:srgbClr val="FF0000"/>
                </a:solidFill>
                <a:latin typeface="微软雅黑" panose="020B0503020204020204" pitchFamily="34" charset="-122"/>
                <a:ea typeface="微软雅黑" panose="020B0503020204020204" pitchFamily="34" charset="-122"/>
              </a:rPr>
              <a:t>常见问题处理</a:t>
            </a:r>
          </a:p>
        </p:txBody>
      </p:sp>
      <p:sp>
        <p:nvSpPr>
          <p:cNvPr id="4" name="笑脸 3"/>
          <p:cNvSpPr/>
          <p:nvPr/>
        </p:nvSpPr>
        <p:spPr>
          <a:xfrm>
            <a:off x="525463" y="428625"/>
            <a:ext cx="785812" cy="78581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Users\DELL\Documents\Tencent Files\120449810\Image\Group\Image2\7]UA9QPF~)10@LJKI~NDK8W.jpg"/>
          <p:cNvPicPr>
            <a:picLocks noChangeAspect="1" noChangeArrowheads="1"/>
          </p:cNvPicPr>
          <p:nvPr/>
        </p:nvPicPr>
        <p:blipFill>
          <a:blip r:embed="rId2" cstate="print"/>
          <a:srcRect/>
          <a:stretch>
            <a:fillRect/>
          </a:stretch>
        </p:blipFill>
        <p:spPr bwMode="auto">
          <a:xfrm>
            <a:off x="596861" y="1571612"/>
            <a:ext cx="7747053" cy="4357718"/>
          </a:xfrm>
          <a:prstGeom prst="rect">
            <a:avLst/>
          </a:prstGeom>
          <a:noFill/>
        </p:spPr>
      </p:pic>
      <p:sp>
        <p:nvSpPr>
          <p:cNvPr id="3" name="矩形 2"/>
          <p:cNvSpPr>
            <a:spLocks noChangeArrowheads="1"/>
          </p:cNvSpPr>
          <p:nvPr/>
        </p:nvSpPr>
        <p:spPr bwMode="auto">
          <a:xfrm>
            <a:off x="1454150" y="642938"/>
            <a:ext cx="2646363" cy="584200"/>
          </a:xfrm>
          <a:prstGeom prst="rect">
            <a:avLst/>
          </a:prstGeom>
          <a:noFill/>
          <a:ln w="9525">
            <a:noFill/>
            <a:miter lim="800000"/>
          </a:ln>
        </p:spPr>
        <p:txBody>
          <a:bodyPr wrap="none">
            <a:spAutoFit/>
          </a:bodyPr>
          <a:lstStyle/>
          <a:p>
            <a:pPr algn="ctr" eaLnBrk="1" hangingPunct="1"/>
            <a:r>
              <a:rPr lang="zh-CN" altLang="en-US" sz="3200" b="1">
                <a:solidFill>
                  <a:srgbClr val="FF0000"/>
                </a:solidFill>
                <a:latin typeface="微软雅黑" panose="020B0503020204020204" pitchFamily="34" charset="-122"/>
                <a:ea typeface="微软雅黑" panose="020B0503020204020204" pitchFamily="34" charset="-122"/>
              </a:rPr>
              <a:t>常见问题处理</a:t>
            </a:r>
          </a:p>
        </p:txBody>
      </p:sp>
      <p:sp>
        <p:nvSpPr>
          <p:cNvPr id="4" name="笑脸 3"/>
          <p:cNvSpPr/>
          <p:nvPr/>
        </p:nvSpPr>
        <p:spPr>
          <a:xfrm>
            <a:off x="525463" y="428625"/>
            <a:ext cx="785812" cy="78581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TextBox 4"/>
          <p:cNvSpPr txBox="1"/>
          <p:nvPr/>
        </p:nvSpPr>
        <p:spPr>
          <a:xfrm>
            <a:off x="8812231" y="2786058"/>
            <a:ext cx="2571768" cy="1754326"/>
          </a:xfrm>
          <a:prstGeom prst="rect">
            <a:avLst/>
          </a:prstGeom>
          <a:noFill/>
          <a:ln w="19050">
            <a:solidFill>
              <a:schemeClr val="bg2">
                <a:lumMod val="50000"/>
              </a:schemeClr>
            </a:solidFill>
          </a:ln>
        </p:spPr>
        <p:txBody>
          <a:bodyPr wrap="square" rtlCol="0">
            <a:spAutoFit/>
          </a:bodyPr>
          <a:lstStyle/>
          <a:p>
            <a:r>
              <a:rPr lang="zh-CN" altLang="en-US" b="1" dirty="0" smtClean="0">
                <a:solidFill>
                  <a:schemeClr val="tx2">
                    <a:lumMod val="75000"/>
                  </a:schemeClr>
                </a:solidFill>
                <a:effectLst/>
                <a:latin typeface="微软雅黑" pitchFamily="34" charset="-122"/>
                <a:ea typeface="微软雅黑" pitchFamily="34" charset="-122"/>
              </a:rPr>
              <a:t>       注：信息录入错误，想修改资质信息点击无反应。</a:t>
            </a:r>
            <a:endParaRPr lang="en-US" altLang="zh-CN" b="1" dirty="0" smtClean="0">
              <a:solidFill>
                <a:schemeClr val="tx2">
                  <a:lumMod val="75000"/>
                </a:schemeClr>
              </a:solidFill>
              <a:effectLst/>
              <a:latin typeface="微软雅黑" pitchFamily="34" charset="-122"/>
              <a:ea typeface="微软雅黑" pitchFamily="34" charset="-122"/>
            </a:endParaRPr>
          </a:p>
          <a:p>
            <a:r>
              <a:rPr lang="zh-CN" altLang="en-US" b="1" dirty="0" smtClean="0">
                <a:solidFill>
                  <a:schemeClr val="tx2">
                    <a:lumMod val="75000"/>
                  </a:schemeClr>
                </a:solidFill>
                <a:latin typeface="微软雅黑" pitchFamily="34" charset="-122"/>
                <a:ea typeface="微软雅黑" pitchFamily="34" charset="-122"/>
              </a:rPr>
              <a:t>       解决方案：状态栏后有个小方框勾选上，在点击修改资质信息。</a:t>
            </a:r>
            <a:endParaRPr lang="zh-CN" altLang="en-US" b="1" dirty="0">
              <a:solidFill>
                <a:schemeClr val="tx2">
                  <a:lumMod val="75000"/>
                </a:schemeClr>
              </a:solidFill>
              <a:effectLst/>
              <a:latin typeface="微软雅黑" pitchFamily="34" charset="-122"/>
              <a:ea typeface="微软雅黑" pitchFamily="34" charset="-122"/>
            </a:endParaRPr>
          </a:p>
        </p:txBody>
      </p:sp>
      <p:sp>
        <p:nvSpPr>
          <p:cNvPr id="6" name="椭圆 5"/>
          <p:cNvSpPr/>
          <p:nvPr/>
        </p:nvSpPr>
        <p:spPr>
          <a:xfrm>
            <a:off x="7669223" y="3000372"/>
            <a:ext cx="621282" cy="429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68299" y="2214554"/>
            <a:ext cx="9775851" cy="2185101"/>
          </a:xfrm>
          <a:prstGeom prst="rect">
            <a:avLst/>
          </a:prstGeom>
          <a:noFill/>
          <a:ln w="9525">
            <a:noFill/>
            <a:miter lim="800000"/>
            <a:headEnd/>
            <a:tailEnd/>
          </a:ln>
          <a:effectLst/>
        </p:spPr>
      </p:pic>
      <p:sp>
        <p:nvSpPr>
          <p:cNvPr id="3" name="矩形 2"/>
          <p:cNvSpPr>
            <a:spLocks noChangeArrowheads="1"/>
          </p:cNvSpPr>
          <p:nvPr/>
        </p:nvSpPr>
        <p:spPr bwMode="auto">
          <a:xfrm>
            <a:off x="1454150" y="642938"/>
            <a:ext cx="2646363" cy="584200"/>
          </a:xfrm>
          <a:prstGeom prst="rect">
            <a:avLst/>
          </a:prstGeom>
          <a:noFill/>
          <a:ln w="9525">
            <a:noFill/>
            <a:miter lim="800000"/>
          </a:ln>
        </p:spPr>
        <p:txBody>
          <a:bodyPr wrap="none">
            <a:spAutoFit/>
          </a:bodyPr>
          <a:lstStyle/>
          <a:p>
            <a:pPr algn="ctr" eaLnBrk="1" hangingPunct="1"/>
            <a:r>
              <a:rPr lang="zh-CN" altLang="en-US" sz="3200" b="1">
                <a:solidFill>
                  <a:srgbClr val="FF0000"/>
                </a:solidFill>
                <a:latin typeface="微软雅黑" panose="020B0503020204020204" pitchFamily="34" charset="-122"/>
                <a:ea typeface="微软雅黑" panose="020B0503020204020204" pitchFamily="34" charset="-122"/>
              </a:rPr>
              <a:t>常见问题处理</a:t>
            </a:r>
          </a:p>
        </p:txBody>
      </p:sp>
      <p:sp>
        <p:nvSpPr>
          <p:cNvPr id="4" name="笑脸 3"/>
          <p:cNvSpPr/>
          <p:nvPr/>
        </p:nvSpPr>
        <p:spPr>
          <a:xfrm>
            <a:off x="525463" y="428625"/>
            <a:ext cx="785812" cy="78581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下箭头 4"/>
          <p:cNvSpPr/>
          <p:nvPr/>
        </p:nvSpPr>
        <p:spPr>
          <a:xfrm rot="10800000">
            <a:off x="8778893" y="3929066"/>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8383603" y="4643446"/>
            <a:ext cx="1415772" cy="461665"/>
          </a:xfrm>
          <a:prstGeom prst="rect">
            <a:avLst/>
          </a:prstGeom>
          <a:noFill/>
        </p:spPr>
        <p:txBody>
          <a:bodyPr wrap="none" rtlCol="0">
            <a:spAutoFit/>
          </a:bodyPr>
          <a:lstStyle/>
          <a:p>
            <a:r>
              <a:rPr lang="zh-CN" altLang="en-US" sz="2400" b="1" dirty="0" smtClean="0">
                <a:solidFill>
                  <a:srgbClr val="FF0000"/>
                </a:solidFill>
                <a:latin typeface="微软雅黑" pitchFamily="34" charset="-122"/>
                <a:ea typeface="微软雅黑" pitchFamily="34" charset="-122"/>
              </a:rPr>
              <a:t>查看进度</a:t>
            </a:r>
            <a:endParaRPr lang="zh-CN" altLang="en-US" sz="2400" b="1" dirty="0">
              <a:solidFill>
                <a:srgbClr val="FF0000"/>
              </a:solidFill>
              <a:latin typeface="微软雅黑" pitchFamily="34" charset="-122"/>
              <a:ea typeface="微软雅黑" pitchFamily="34" charset="-122"/>
            </a:endParaRPr>
          </a:p>
        </p:txBody>
      </p:sp>
      <p:sp>
        <p:nvSpPr>
          <p:cNvPr id="7" name="椭圆 6"/>
          <p:cNvSpPr/>
          <p:nvPr/>
        </p:nvSpPr>
        <p:spPr>
          <a:xfrm>
            <a:off x="8455041" y="3286124"/>
            <a:ext cx="1143008" cy="5000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213" y="1714500"/>
            <a:ext cx="10001250" cy="541338"/>
          </a:xfrm>
          <a:prstGeom prst="rect">
            <a:avLst/>
          </a:prstGeom>
          <a:noFill/>
          <a:ln w="28575">
            <a:noFill/>
          </a:ln>
          <a:effectLst/>
        </p:spPr>
        <p:txBody>
          <a:bodyPr>
            <a:spAutoFit/>
          </a:bodyPr>
          <a:lstStyle/>
          <a:p>
            <a:pPr eaLnBrk="1" fontAlgn="auto" hangingPunct="1">
              <a:lnSpc>
                <a:spcPts val="3500"/>
              </a:lnSpc>
              <a:spcBef>
                <a:spcPts val="0"/>
              </a:spcBef>
              <a:spcAft>
                <a:spcPts val="0"/>
              </a:spcAft>
              <a:defRPr/>
            </a:pP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dirty="0" smtClean="0">
                <a:solidFill>
                  <a:schemeClr val="tx2">
                    <a:lumMod val="75000"/>
                  </a:schemeClr>
                </a:solidFill>
                <a:latin typeface="微软雅黑" panose="020B0503020204020204" pitchFamily="34" charset="-122"/>
                <a:ea typeface="微软雅黑" panose="020B0503020204020204" pitchFamily="34" charset="-122"/>
              </a:rPr>
              <a:t>1</a:t>
            </a:r>
            <a:r>
              <a:rPr lang="zh-CN" altLang="en-US" sz="2400" b="1"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2400" b="1" dirty="0">
                <a:solidFill>
                  <a:schemeClr val="tx2">
                    <a:lumMod val="75000"/>
                  </a:schemeClr>
                </a:solidFill>
                <a:latin typeface="微软雅黑" panose="020B0503020204020204" pitchFamily="34" charset="-122"/>
                <a:ea typeface="微软雅黑" panose="020B0503020204020204" pitchFamily="34" charset="-122"/>
              </a:rPr>
              <a:t>质量认可申报产品“新增”按键无弹窗出现。</a:t>
            </a:r>
          </a:p>
        </p:txBody>
      </p:sp>
      <p:sp>
        <p:nvSpPr>
          <p:cNvPr id="4" name="笑脸 3"/>
          <p:cNvSpPr/>
          <p:nvPr/>
        </p:nvSpPr>
        <p:spPr>
          <a:xfrm>
            <a:off x="525463" y="428625"/>
            <a:ext cx="785812" cy="78581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72709" name="Picture 2"/>
          <p:cNvPicPr>
            <a:picLocks noChangeAspect="1" noChangeArrowheads="1"/>
          </p:cNvPicPr>
          <p:nvPr/>
        </p:nvPicPr>
        <p:blipFill>
          <a:blip r:embed="rId2" cstate="print"/>
          <a:srcRect/>
          <a:stretch>
            <a:fillRect/>
          </a:stretch>
        </p:blipFill>
        <p:spPr bwMode="auto">
          <a:xfrm>
            <a:off x="739775" y="2500313"/>
            <a:ext cx="10656888" cy="2905125"/>
          </a:xfrm>
          <a:prstGeom prst="rect">
            <a:avLst/>
          </a:prstGeom>
          <a:noFill/>
          <a:ln w="9525">
            <a:noFill/>
            <a:miter lim="800000"/>
            <a:headEnd/>
            <a:tailEnd/>
          </a:ln>
        </p:spPr>
      </p:pic>
      <p:sp>
        <p:nvSpPr>
          <p:cNvPr id="6" name="矩形 2"/>
          <p:cNvSpPr>
            <a:spLocks noChangeArrowheads="1"/>
          </p:cNvSpPr>
          <p:nvPr/>
        </p:nvSpPr>
        <p:spPr bwMode="auto">
          <a:xfrm>
            <a:off x="1454150" y="642938"/>
            <a:ext cx="5109092" cy="584775"/>
          </a:xfrm>
          <a:prstGeom prst="rect">
            <a:avLst/>
          </a:prstGeom>
          <a:noFill/>
          <a:ln w="9525">
            <a:noFill/>
            <a:miter lim="800000"/>
          </a:ln>
        </p:spPr>
        <p:txBody>
          <a:bodyPr wrap="none">
            <a:spAutoFit/>
          </a:bodyPr>
          <a:lstStyle/>
          <a:p>
            <a:pPr algn="ctr" eaLnBrk="1" hangingPunct="1"/>
            <a:r>
              <a:rPr lang="zh-CN" altLang="en-US" sz="3200" b="1" dirty="0" smtClean="0">
                <a:solidFill>
                  <a:srgbClr val="FF0000"/>
                </a:solidFill>
                <a:latin typeface="微软雅黑" panose="020B0503020204020204" pitchFamily="34" charset="-122"/>
                <a:ea typeface="微软雅黑" panose="020B0503020204020204" pitchFamily="34" charset="-122"/>
              </a:rPr>
              <a:t>质量认可办理常见</a:t>
            </a:r>
            <a:r>
              <a:rPr lang="zh-CN" altLang="en-US" sz="3200" b="1" dirty="0">
                <a:solidFill>
                  <a:srgbClr val="FF0000"/>
                </a:solidFill>
                <a:latin typeface="微软雅黑" panose="020B0503020204020204" pitchFamily="34" charset="-122"/>
                <a:ea typeface="微软雅黑" panose="020B0503020204020204" pitchFamily="34" charset="-122"/>
              </a:rPr>
              <a:t>问题处理</a:t>
            </a:r>
          </a:p>
        </p:txBody>
      </p:sp>
      <p:sp>
        <p:nvSpPr>
          <p:cNvPr id="7" name="椭圆 6"/>
          <p:cNvSpPr/>
          <p:nvPr/>
        </p:nvSpPr>
        <p:spPr>
          <a:xfrm>
            <a:off x="1311241" y="4143380"/>
            <a:ext cx="1143008" cy="5000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64939" y="387124"/>
            <a:ext cx="8928992" cy="830997"/>
          </a:xfrm>
          <a:prstGeom prst="rect">
            <a:avLst/>
          </a:prstGeom>
        </p:spPr>
        <p:style>
          <a:lnRef idx="0">
            <a:schemeClr val="accent1"/>
          </a:lnRef>
          <a:fillRef idx="3">
            <a:schemeClr val="accent1"/>
          </a:fillRef>
          <a:effectRef idx="3">
            <a:schemeClr val="accent1"/>
          </a:effectRef>
          <a:fontRef idx="minor">
            <a:schemeClr val="lt1"/>
          </a:fontRef>
        </p:style>
        <p:txBody>
          <a:bodyPr anchor="ctr">
            <a:spAutoFit/>
          </a:bodyPr>
          <a:lstStyle/>
          <a:p>
            <a:pPr eaLnBrk="1" hangingPunct="1">
              <a:defRPr/>
            </a:pPr>
            <a:r>
              <a:rPr lang="zh-CN" altLang="zh-CN" sz="1600" b="1" spc="300">
                <a:solidFill>
                  <a:srgbClr val="FFFF00"/>
                </a:solidFill>
                <a:latin typeface="微软雅黑" panose="020B0503020204020204" pitchFamily="34" charset="-122"/>
                <a:ea typeface="微软雅黑" panose="020B0503020204020204" pitchFamily="34" charset="-122"/>
              </a:rPr>
              <a:t>建议统一使用谷歌浏览器进行访问</a:t>
            </a:r>
            <a:endParaRPr lang="en-US" altLang="zh-CN" sz="1600" b="1" spc="300">
              <a:solidFill>
                <a:srgbClr val="FFFF00"/>
              </a:solidFill>
              <a:latin typeface="微软雅黑" panose="020B0503020204020204" pitchFamily="34" charset="-122"/>
              <a:ea typeface="微软雅黑" panose="020B0503020204020204" pitchFamily="34" charset="-122"/>
              <a:cs typeface="Times New Roman" panose="02020603050405020304" pitchFamily="18" charset="0"/>
            </a:endParaRPr>
          </a:p>
          <a:p>
            <a:pPr eaLnBrk="1" hangingPunct="1">
              <a:defRPr/>
            </a:pPr>
            <a:r>
              <a:rPr lang="zh-CN" sz="1600" b="1" spc="30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情况描述：点击新增，新页面没有弹出</a:t>
            </a:r>
            <a:endParaRPr lang="zh-CN" altLang="en-US" sz="1600" b="1" spc="300">
              <a:solidFill>
                <a:srgbClr val="FFFF00"/>
              </a:solidFill>
              <a:latin typeface="微软雅黑" panose="020B0503020204020204" pitchFamily="34" charset="-122"/>
              <a:ea typeface="微软雅黑" panose="020B0503020204020204" pitchFamily="34" charset="-122"/>
              <a:cs typeface="Times New Roman" panose="02020603050405020304" pitchFamily="18" charset="0"/>
            </a:endParaRPr>
          </a:p>
          <a:p>
            <a:pPr>
              <a:defRPr/>
            </a:pPr>
            <a:r>
              <a:rPr lang="zh-CN" altLang="en-US" sz="1600" b="1" spc="300">
                <a:solidFill>
                  <a:srgbClr val="FFFF00"/>
                </a:solidFill>
                <a:latin typeface="微软雅黑" panose="020B0503020204020204" pitchFamily="34" charset="-122"/>
                <a:ea typeface="微软雅黑" panose="020B0503020204020204" pitchFamily="34" charset="-122"/>
                <a:cs typeface="Times New Roman" panose="02020603050405020304" pitchFamily="18" charset="0"/>
              </a:rPr>
              <a:t>解决方式：针对谷歌浏览器</a:t>
            </a:r>
            <a:r>
              <a:rPr lang="zh-CN" altLang="en-US" sz="1600" b="1" spc="300">
                <a:solidFill>
                  <a:srgbClr val="FFFF00"/>
                </a:solidFill>
                <a:latin typeface="微软雅黑" panose="020B0503020204020204" pitchFamily="34" charset="-122"/>
                <a:ea typeface="微软雅黑" panose="020B0503020204020204" pitchFamily="34" charset="-122"/>
                <a:cs typeface="宋体" panose="02010600030101010101" pitchFamily="2" charset="-122"/>
              </a:rPr>
              <a:t> </a:t>
            </a:r>
          </a:p>
        </p:txBody>
      </p:sp>
      <p:sp>
        <p:nvSpPr>
          <p:cNvPr id="73733" name="矩形 5"/>
          <p:cNvSpPr>
            <a:spLocks noChangeArrowheads="1"/>
          </p:cNvSpPr>
          <p:nvPr/>
        </p:nvSpPr>
        <p:spPr bwMode="auto">
          <a:xfrm>
            <a:off x="409575" y="1628775"/>
            <a:ext cx="7272338" cy="461963"/>
          </a:xfrm>
          <a:prstGeom prst="rect">
            <a:avLst/>
          </a:prstGeom>
          <a:noFill/>
          <a:ln w="9525">
            <a:noFill/>
            <a:miter lim="800000"/>
          </a:ln>
        </p:spPr>
        <p:txBody>
          <a:bodyPr>
            <a:spAutoFit/>
          </a:bodyPr>
          <a:lstStyle/>
          <a:p>
            <a:pPr eaLnBrk="1" hangingPunct="1"/>
            <a:r>
              <a:rPr lang="en-US" altLang="zh-CN" sz="2400">
                <a:latin typeface="微软雅黑" panose="020B0503020204020204" pitchFamily="34" charset="-122"/>
                <a:ea typeface="微软雅黑" panose="020B0503020204020204" pitchFamily="34" charset="-122"/>
              </a:rPr>
              <a:t>1</a:t>
            </a:r>
            <a:r>
              <a:rPr lang="zh-CN" altLang="zh-CN" sz="2400">
                <a:latin typeface="微软雅黑" panose="020B0503020204020204" pitchFamily="34" charset="-122"/>
                <a:ea typeface="微软雅黑" panose="020B0503020204020204" pitchFamily="34" charset="-122"/>
              </a:rPr>
              <a:t>、打开谷歌浏览器，在最右侧找到图标</a:t>
            </a:r>
            <a:endParaRPr lang="zh-CN" altLang="en-US" sz="2400">
              <a:latin typeface="微软雅黑" panose="020B0503020204020204" pitchFamily="34" charset="-122"/>
              <a:ea typeface="微软雅黑" panose="020B0503020204020204" pitchFamily="34" charset="-122"/>
            </a:endParaRPr>
          </a:p>
        </p:txBody>
      </p:sp>
      <p:pic>
        <p:nvPicPr>
          <p:cNvPr id="73734" name="Picture 2"/>
          <p:cNvPicPr>
            <a:picLocks noChangeAspect="1" noChangeArrowheads="1"/>
          </p:cNvPicPr>
          <p:nvPr/>
        </p:nvPicPr>
        <p:blipFill>
          <a:blip r:embed="rId3" cstate="print"/>
          <a:srcRect/>
          <a:stretch>
            <a:fillRect/>
          </a:stretch>
        </p:blipFill>
        <p:spPr bwMode="auto">
          <a:xfrm>
            <a:off x="552450" y="2133600"/>
            <a:ext cx="8547100" cy="287338"/>
          </a:xfrm>
          <a:prstGeom prst="rect">
            <a:avLst/>
          </a:prstGeom>
          <a:noFill/>
          <a:ln w="9525">
            <a:noFill/>
            <a:miter lim="800000"/>
            <a:headEnd/>
            <a:tailEnd/>
          </a:ln>
        </p:spPr>
      </p:pic>
      <p:sp>
        <p:nvSpPr>
          <p:cNvPr id="73735" name="Rectangle 3"/>
          <p:cNvSpPr>
            <a:spLocks noChangeArrowheads="1"/>
          </p:cNvSpPr>
          <p:nvPr/>
        </p:nvSpPr>
        <p:spPr bwMode="auto">
          <a:xfrm>
            <a:off x="481013" y="2781300"/>
            <a:ext cx="5597525" cy="461963"/>
          </a:xfrm>
          <a:prstGeom prst="rect">
            <a:avLst/>
          </a:prstGeom>
          <a:noFill/>
          <a:ln w="9525">
            <a:noFill/>
            <a:miter lim="800000"/>
          </a:ln>
        </p:spPr>
        <p:txBody>
          <a:bodyPr wrap="none" anchor="ctr">
            <a:spAutoFit/>
          </a:bodyPr>
          <a:lstStyle/>
          <a:p>
            <a:pPr eaLnBrk="1" hangingPunct="1"/>
            <a:r>
              <a:rPr lang="en-US" altLang="zh-CN" sz="240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a:latin typeface="微软雅黑" panose="020B0503020204020204" pitchFamily="34" charset="-122"/>
                <a:ea typeface="微软雅黑" panose="020B0503020204020204" pitchFamily="34" charset="-122"/>
                <a:cs typeface="Times New Roman" panose="02020603050405020304" pitchFamily="18" charset="0"/>
              </a:rPr>
              <a:t>、单击图标，找到设置，打开页面如下</a:t>
            </a:r>
            <a:endParaRPr lang="zh-CN" altLang="en-US" sz="2400">
              <a:latin typeface="Arial" panose="020B0604020202020204" pitchFamily="34" charset="0"/>
              <a:cs typeface="Times New Roman" panose="02020603050405020304" pitchFamily="18" charset="0"/>
            </a:endParaRPr>
          </a:p>
        </p:txBody>
      </p:sp>
      <p:pic>
        <p:nvPicPr>
          <p:cNvPr id="73736" name="图片 9"/>
          <p:cNvPicPr>
            <a:picLocks noChangeAspect="1" noChangeArrowheads="1"/>
          </p:cNvPicPr>
          <p:nvPr/>
        </p:nvPicPr>
        <p:blipFill>
          <a:blip r:embed="rId4" cstate="print"/>
          <a:srcRect/>
          <a:stretch>
            <a:fillRect/>
          </a:stretch>
        </p:blipFill>
        <p:spPr bwMode="auto">
          <a:xfrm>
            <a:off x="481013" y="3357563"/>
            <a:ext cx="87122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矩形 5"/>
          <p:cNvSpPr>
            <a:spLocks noChangeArrowheads="1"/>
          </p:cNvSpPr>
          <p:nvPr/>
        </p:nvSpPr>
        <p:spPr bwMode="auto">
          <a:xfrm>
            <a:off x="481013" y="692150"/>
            <a:ext cx="7272337" cy="461963"/>
          </a:xfrm>
          <a:prstGeom prst="rect">
            <a:avLst/>
          </a:prstGeom>
          <a:noFill/>
          <a:ln w="9525">
            <a:noFill/>
            <a:miter lim="800000"/>
          </a:ln>
        </p:spPr>
        <p:txBody>
          <a:bodyPr>
            <a:spAutoFit/>
          </a:bodyPr>
          <a:lstStyle/>
          <a:p>
            <a:pPr eaLnBrk="1" hangingPunct="1"/>
            <a:r>
              <a:rPr lang="en-US" altLang="zh-CN" sz="2400">
                <a:latin typeface="微软雅黑" panose="020B0503020204020204" pitchFamily="34" charset="-122"/>
                <a:ea typeface="微软雅黑" panose="020B0503020204020204" pitchFamily="34" charset="-122"/>
              </a:rPr>
              <a:t>3</a:t>
            </a:r>
            <a:r>
              <a:rPr lang="zh-CN" altLang="zh-CN" sz="2400">
                <a:latin typeface="微软雅黑" panose="020B0503020204020204" pitchFamily="34" charset="-122"/>
                <a:ea typeface="微软雅黑" panose="020B0503020204020204" pitchFamily="34" charset="-122"/>
              </a:rPr>
              <a:t>、滑动到底部，点击“高级”，进入如下页面</a:t>
            </a:r>
          </a:p>
        </p:txBody>
      </p:sp>
      <p:pic>
        <p:nvPicPr>
          <p:cNvPr id="75779" name="图片 6"/>
          <p:cNvPicPr>
            <a:picLocks noChangeAspect="1" noChangeArrowheads="1"/>
          </p:cNvPicPr>
          <p:nvPr/>
        </p:nvPicPr>
        <p:blipFill>
          <a:blip r:embed="rId3" cstate="print"/>
          <a:srcRect/>
          <a:stretch>
            <a:fillRect/>
          </a:stretch>
        </p:blipFill>
        <p:spPr bwMode="auto">
          <a:xfrm>
            <a:off x="625475" y="1268413"/>
            <a:ext cx="9504363"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8275" y="357188"/>
            <a:ext cx="9628188" cy="4581525"/>
          </a:xfrm>
          <a:prstGeom prst="rect">
            <a:avLst/>
          </a:prstGeom>
          <a:noFill/>
          <a:ln w="9525">
            <a:solidFill>
              <a:schemeClr val="bg2">
                <a:lumMod val="50000"/>
              </a:schemeClr>
            </a:solid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5240338" y="3929063"/>
            <a:ext cx="6742112" cy="2771775"/>
          </a:xfrm>
          <a:prstGeom prst="rect">
            <a:avLst/>
          </a:prstGeom>
          <a:noFill/>
          <a:ln w="9525">
            <a:solidFill>
              <a:schemeClr val="bg2">
                <a:lumMod val="50000"/>
              </a:schemeClr>
            </a:solid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168275" y="5429250"/>
            <a:ext cx="4733925" cy="1133475"/>
          </a:xfrm>
          <a:prstGeom prst="rect">
            <a:avLst/>
          </a:prstGeom>
          <a:noFill/>
          <a:ln w="9525">
            <a:solidFill>
              <a:schemeClr val="bg2">
                <a:lumMod val="50000"/>
              </a:schemeClr>
            </a:solidFill>
            <a:miter lim="800000"/>
            <a:headEnd/>
            <a:tailEnd/>
          </a:ln>
          <a:effectLst/>
        </p:spPr>
      </p:pic>
      <p:cxnSp>
        <p:nvCxnSpPr>
          <p:cNvPr id="8" name="直接箭头连接符 7"/>
          <p:cNvCxnSpPr/>
          <p:nvPr/>
        </p:nvCxnSpPr>
        <p:spPr>
          <a:xfrm>
            <a:off x="3240088" y="3857625"/>
            <a:ext cx="2000250" cy="357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5400000">
            <a:off x="2274888" y="4822825"/>
            <a:ext cx="1214438"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193931" y="3933056"/>
            <a:ext cx="576064" cy="2736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标注 8"/>
          <p:cNvSpPr/>
          <p:nvPr/>
        </p:nvSpPr>
        <p:spPr>
          <a:xfrm>
            <a:off x="9553971" y="2780928"/>
            <a:ext cx="2088232" cy="1080120"/>
          </a:xfrm>
          <a:prstGeom prst="wedgeRoundRectCallout">
            <a:avLst>
              <a:gd name="adj1" fmla="val -49741"/>
              <a:gd name="adj2" fmla="val 1134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类别可多选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矩形 5"/>
          <p:cNvSpPr>
            <a:spLocks noChangeArrowheads="1"/>
          </p:cNvSpPr>
          <p:nvPr/>
        </p:nvSpPr>
        <p:spPr bwMode="auto">
          <a:xfrm>
            <a:off x="481013" y="692150"/>
            <a:ext cx="7272337" cy="461963"/>
          </a:xfrm>
          <a:prstGeom prst="rect">
            <a:avLst/>
          </a:prstGeom>
          <a:noFill/>
          <a:ln w="9525">
            <a:noFill/>
            <a:miter lim="800000"/>
          </a:ln>
        </p:spPr>
        <p:txBody>
          <a:bodyPr>
            <a:spAutoFit/>
          </a:bodyPr>
          <a:lstStyle/>
          <a:p>
            <a:pPr eaLnBrk="1" hangingPunct="1"/>
            <a:r>
              <a:rPr lang="en-US" altLang="zh-CN" sz="2400">
                <a:latin typeface="微软雅黑" panose="020B0503020204020204" pitchFamily="34" charset="-122"/>
                <a:ea typeface="微软雅黑" panose="020B0503020204020204" pitchFamily="34" charset="-122"/>
              </a:rPr>
              <a:t>4</a:t>
            </a:r>
            <a:r>
              <a:rPr lang="zh-CN" altLang="zh-CN" sz="2400">
                <a:latin typeface="微软雅黑" panose="020B0503020204020204" pitchFamily="34" charset="-122"/>
                <a:ea typeface="微软雅黑" panose="020B0503020204020204" pitchFamily="34" charset="-122"/>
              </a:rPr>
              <a:t>、找到网页设置，单击进入内部页面</a:t>
            </a:r>
          </a:p>
        </p:txBody>
      </p:sp>
      <p:pic>
        <p:nvPicPr>
          <p:cNvPr id="77827" name="图片 3"/>
          <p:cNvPicPr>
            <a:picLocks noChangeAspect="1" noChangeArrowheads="1"/>
          </p:cNvPicPr>
          <p:nvPr/>
        </p:nvPicPr>
        <p:blipFill>
          <a:blip r:embed="rId3" cstate="print"/>
          <a:srcRect/>
          <a:stretch>
            <a:fillRect/>
          </a:stretch>
        </p:blipFill>
        <p:spPr bwMode="auto">
          <a:xfrm>
            <a:off x="552450" y="1268413"/>
            <a:ext cx="9505950"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图片 4"/>
          <p:cNvPicPr>
            <a:picLocks noChangeAspect="1" noChangeArrowheads="1"/>
          </p:cNvPicPr>
          <p:nvPr/>
        </p:nvPicPr>
        <p:blipFill>
          <a:blip r:embed="rId3" cstate="print"/>
          <a:srcRect/>
          <a:stretch>
            <a:fillRect/>
          </a:stretch>
        </p:blipFill>
        <p:spPr bwMode="auto">
          <a:xfrm>
            <a:off x="552450" y="549275"/>
            <a:ext cx="972185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5"/>
          <p:cNvSpPr>
            <a:spLocks noChangeArrowheads="1"/>
          </p:cNvSpPr>
          <p:nvPr/>
        </p:nvSpPr>
        <p:spPr bwMode="auto">
          <a:xfrm>
            <a:off x="481013" y="692150"/>
            <a:ext cx="7272337" cy="461963"/>
          </a:xfrm>
          <a:prstGeom prst="rect">
            <a:avLst/>
          </a:prstGeom>
          <a:noFill/>
          <a:ln w="9525">
            <a:noFill/>
            <a:miter lim="800000"/>
          </a:ln>
        </p:spPr>
        <p:txBody>
          <a:bodyPr>
            <a:spAutoFit/>
          </a:bodyPr>
          <a:lstStyle/>
          <a:p>
            <a:pPr eaLnBrk="1" hangingPunct="1"/>
            <a:r>
              <a:rPr lang="en-US" altLang="zh-CN" sz="2400">
                <a:latin typeface="微软雅黑" panose="020B0503020204020204" pitchFamily="34" charset="-122"/>
                <a:ea typeface="微软雅黑" panose="020B0503020204020204" pitchFamily="34" charset="-122"/>
              </a:rPr>
              <a:t>5</a:t>
            </a:r>
            <a:r>
              <a:rPr lang="zh-CN" altLang="en-US" sz="2400">
                <a:latin typeface="微软雅黑" panose="020B0503020204020204" pitchFamily="34" charset="-122"/>
                <a:ea typeface="微软雅黑" panose="020B0503020204020204" pitchFamily="34" charset="-122"/>
              </a:rPr>
              <a:t>、</a:t>
            </a:r>
            <a:r>
              <a:rPr lang="zh-CN" altLang="zh-CN" sz="2400">
                <a:latin typeface="微软雅黑" panose="020B0503020204020204" pitchFamily="34" charset="-122"/>
                <a:ea typeface="微软雅黑" panose="020B0503020204020204" pitchFamily="34" charset="-122"/>
              </a:rPr>
              <a:t>将“弹出式窗口和重定向”设置为允许即可</a:t>
            </a:r>
          </a:p>
        </p:txBody>
      </p:sp>
      <p:pic>
        <p:nvPicPr>
          <p:cNvPr id="81923" name="图片 4"/>
          <p:cNvPicPr>
            <a:picLocks noChangeAspect="1" noChangeArrowheads="1"/>
          </p:cNvPicPr>
          <p:nvPr/>
        </p:nvPicPr>
        <p:blipFill>
          <a:blip r:embed="rId3" cstate="print"/>
          <a:srcRect/>
          <a:stretch>
            <a:fillRect/>
          </a:stretch>
        </p:blipFill>
        <p:spPr bwMode="auto">
          <a:xfrm>
            <a:off x="625475" y="1341438"/>
            <a:ext cx="9648825"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0" y="6524625"/>
            <a:ext cx="12195175" cy="36195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flipH="1">
            <a:off x="0" y="6596063"/>
            <a:ext cx="12195175"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矩形 29"/>
          <p:cNvSpPr>
            <a:spLocks noChangeArrowheads="1"/>
          </p:cNvSpPr>
          <p:nvPr/>
        </p:nvSpPr>
        <p:spPr bwMode="auto">
          <a:xfrm>
            <a:off x="2667000" y="3340100"/>
            <a:ext cx="6815138" cy="1016000"/>
          </a:xfrm>
          <a:prstGeom prst="rect">
            <a:avLst/>
          </a:prstGeom>
          <a:noFill/>
          <a:ln w="9525">
            <a:noFill/>
            <a:miter lim="800000"/>
          </a:ln>
        </p:spPr>
        <p:txBody>
          <a:bodyPr>
            <a:spAutoFit/>
          </a:bodyPr>
          <a:lstStyle/>
          <a:p>
            <a:pPr algn="ctr" eaLnBrk="1" hangingPunct="1"/>
            <a:r>
              <a:rPr lang="zh-CN" altLang="en-US" sz="6000" b="1">
                <a:solidFill>
                  <a:srgbClr val="2DB2A4"/>
                </a:solidFill>
                <a:latin typeface="微软雅黑" panose="020B0503020204020204" pitchFamily="34" charset="-122"/>
                <a:ea typeface="微软雅黑" panose="020B0503020204020204" pitchFamily="34" charset="-122"/>
              </a:rPr>
              <a:t>感谢您的聆听</a:t>
            </a:r>
          </a:p>
        </p:txBody>
      </p:sp>
      <p:grpSp>
        <p:nvGrpSpPr>
          <p:cNvPr id="31" name="组合 30"/>
          <p:cNvGrpSpPr/>
          <p:nvPr/>
        </p:nvGrpSpPr>
        <p:grpSpPr bwMode="auto">
          <a:xfrm>
            <a:off x="2965450" y="4302125"/>
            <a:ext cx="6100763" cy="338138"/>
            <a:chOff x="2992618" y="3469364"/>
            <a:chExt cx="6284223" cy="338554"/>
          </a:xfrm>
        </p:grpSpPr>
        <p:sp>
          <p:nvSpPr>
            <p:cNvPr id="84012" name="矩形 31"/>
            <p:cNvSpPr>
              <a:spLocks noChangeArrowheads="1"/>
            </p:cNvSpPr>
            <p:nvPr/>
          </p:nvSpPr>
          <p:spPr bwMode="auto">
            <a:xfrm>
              <a:off x="3898035" y="3469364"/>
              <a:ext cx="4395930" cy="338554"/>
            </a:xfrm>
            <a:prstGeom prst="rect">
              <a:avLst/>
            </a:prstGeom>
            <a:noFill/>
            <a:ln w="9525">
              <a:noFill/>
              <a:miter lim="800000"/>
            </a:ln>
          </p:spPr>
          <p:txBody>
            <a:bodyPr>
              <a:spAutoFit/>
            </a:bodyPr>
            <a:lstStyle/>
            <a:p>
              <a:pPr algn="dist" eaLnBrk="1" hangingPunct="1"/>
              <a:endParaRPr lang="zh-CN" altLang="en-US" sz="1600">
                <a:solidFill>
                  <a:srgbClr val="00B050"/>
                </a:solidFill>
                <a:latin typeface="Impact MT Std"/>
              </a:endParaRPr>
            </a:p>
          </p:txBody>
        </p:sp>
        <p:cxnSp>
          <p:nvCxnSpPr>
            <p:cNvPr id="33" name="直接连接符 32"/>
            <p:cNvCxnSpPr/>
            <p:nvPr/>
          </p:nvCxnSpPr>
          <p:spPr bwMode="auto">
            <a:xfrm>
              <a:off x="2992618" y="3609236"/>
              <a:ext cx="1769328" cy="0"/>
            </a:xfrm>
            <a:prstGeom prst="line">
              <a:avLst/>
            </a:prstGeom>
            <a:noFill/>
            <a:ln w="12700" cap="flat" cmpd="sng" algn="ctr">
              <a:solidFill>
                <a:schemeClr val="bg1">
                  <a:lumMod val="50000"/>
                </a:schemeClr>
              </a:solidFill>
              <a:prstDash val="solid"/>
            </a:ln>
            <a:effectLst/>
          </p:spPr>
        </p:cxnSp>
        <p:cxnSp>
          <p:nvCxnSpPr>
            <p:cNvPr id="34" name="直接连接符 33"/>
            <p:cNvCxnSpPr/>
            <p:nvPr/>
          </p:nvCxnSpPr>
          <p:spPr bwMode="auto">
            <a:xfrm>
              <a:off x="7507513" y="3609236"/>
              <a:ext cx="1769328" cy="0"/>
            </a:xfrm>
            <a:prstGeom prst="line">
              <a:avLst/>
            </a:prstGeom>
            <a:noFill/>
            <a:ln w="12700" cap="flat" cmpd="sng" algn="ctr">
              <a:solidFill>
                <a:schemeClr val="bg1">
                  <a:lumMod val="50000"/>
                </a:schemeClr>
              </a:solidFill>
              <a:prstDash val="solid"/>
            </a:ln>
            <a:effectLst/>
          </p:spPr>
        </p:cxnSp>
      </p:grpSp>
      <p:sp>
        <p:nvSpPr>
          <p:cNvPr id="35" name="矩形 34"/>
          <p:cNvSpPr/>
          <p:nvPr/>
        </p:nvSpPr>
        <p:spPr>
          <a:xfrm>
            <a:off x="4781550" y="4267200"/>
            <a:ext cx="2422525" cy="339725"/>
          </a:xfrm>
          <a:prstGeom prst="rect">
            <a:avLst/>
          </a:prstGeom>
        </p:spPr>
        <p:txBody>
          <a:bodyPr wrap="none">
            <a:spAutoFit/>
          </a:bodyPr>
          <a:lstStyle/>
          <a:p>
            <a:pPr algn="ctr" eaLnBrk="1" fontAlgn="auto" hangingPunct="1">
              <a:spcBef>
                <a:spcPts val="0"/>
              </a:spcBef>
              <a:spcAft>
                <a:spcPts val="0"/>
              </a:spcAft>
              <a:defRPr/>
            </a:pPr>
            <a:r>
              <a:rPr lang="en-US" altLang="zh-CN" sz="1600" dirty="0">
                <a:solidFill>
                  <a:schemeClr val="tx1">
                    <a:lumMod val="50000"/>
                    <a:lumOff val="50000"/>
                  </a:schemeClr>
                </a:solidFill>
                <a:latin typeface="方正兰亭黑简体" panose="02000000000000000000" pitchFamily="2" charset="-122"/>
                <a:ea typeface="方正兰亭黑简体" panose="02000000000000000000" pitchFamily="2" charset="-122"/>
              </a:rPr>
              <a:t>THEBUSINESS PLAN</a:t>
            </a:r>
          </a:p>
        </p:txBody>
      </p:sp>
      <p:grpSp>
        <p:nvGrpSpPr>
          <p:cNvPr id="36" name="组合 35"/>
          <p:cNvGrpSpPr/>
          <p:nvPr/>
        </p:nvGrpSpPr>
        <p:grpSpPr bwMode="auto">
          <a:xfrm>
            <a:off x="5186363" y="4745038"/>
            <a:ext cx="1584325" cy="484187"/>
            <a:chOff x="2713211" y="2267658"/>
            <a:chExt cx="1584176" cy="484779"/>
          </a:xfrm>
        </p:grpSpPr>
        <p:sp>
          <p:nvSpPr>
            <p:cNvPr id="37" name="圆角矩形 36"/>
            <p:cNvSpPr/>
            <p:nvPr/>
          </p:nvSpPr>
          <p:spPr>
            <a:xfrm>
              <a:off x="2713211" y="2267658"/>
              <a:ext cx="1584176" cy="484779"/>
            </a:xfrm>
            <a:prstGeom prst="roundRect">
              <a:avLst>
                <a:gd name="adj" fmla="val 50000"/>
              </a:avLst>
            </a:prstGeom>
            <a:solidFill>
              <a:schemeClr val="accent1">
                <a:lumMod val="75000"/>
              </a:schemeClr>
            </a:solidFill>
            <a:ln>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圆角矩形 37"/>
            <p:cNvSpPr/>
            <p:nvPr/>
          </p:nvSpPr>
          <p:spPr>
            <a:xfrm>
              <a:off x="2781467" y="2305805"/>
              <a:ext cx="1447664" cy="408486"/>
            </a:xfrm>
            <a:prstGeom prst="roundRect">
              <a:avLst>
                <a:gd name="adj" fmla="val 50000"/>
              </a:avLst>
            </a:prstGeom>
            <a:blipFill>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sp>
        <p:nvSpPr>
          <p:cNvPr id="39" name="文本框 26"/>
          <p:cNvSpPr txBox="1"/>
          <p:nvPr/>
        </p:nvSpPr>
        <p:spPr>
          <a:xfrm>
            <a:off x="5018088" y="4787900"/>
            <a:ext cx="1908175" cy="368300"/>
          </a:xfrm>
          <a:prstGeom prst="rect">
            <a:avLst/>
          </a:prstGeom>
          <a:noFill/>
        </p:spPr>
        <p:txBody>
          <a:bodyPr>
            <a:spAutoFit/>
          </a:bodyPr>
          <a:lstStyle/>
          <a:p>
            <a:pPr algn="ctr" eaLnBrk="1" fontAlgn="auto" hangingPunct="1">
              <a:spcBef>
                <a:spcPts val="0"/>
              </a:spcBef>
              <a:spcAft>
                <a:spcPts val="0"/>
              </a:spcAft>
              <a:defRPr/>
            </a:pPr>
            <a:r>
              <a:rPr lang="en-US" altLang="zh-CN" b="1" spc="100" dirty="0">
                <a:solidFill>
                  <a:schemeClr val="accent1">
                    <a:lumMod val="75000"/>
                  </a:schemeClr>
                </a:solidFill>
                <a:latin typeface="Impact MT Std" pitchFamily="34" charset="0"/>
                <a:ea typeface="微软雅黑" panose="020B0503020204020204" pitchFamily="34" charset="-122"/>
              </a:rPr>
              <a:t>2019</a:t>
            </a:r>
            <a:r>
              <a:rPr lang="zh-CN" altLang="en-US" b="1" spc="100" dirty="0">
                <a:solidFill>
                  <a:schemeClr val="accent1">
                    <a:lumMod val="75000"/>
                  </a:schemeClr>
                </a:solidFill>
                <a:latin typeface="Impact MT Std" pitchFamily="34" charset="0"/>
                <a:ea typeface="微软雅黑" panose="020B0503020204020204" pitchFamily="34" charset="-122"/>
              </a:rPr>
              <a:t>年</a:t>
            </a:r>
            <a:r>
              <a:rPr lang="en-US" altLang="zh-CN" b="1" spc="100" dirty="0" smtClean="0">
                <a:solidFill>
                  <a:schemeClr val="accent1">
                    <a:lumMod val="75000"/>
                  </a:schemeClr>
                </a:solidFill>
                <a:latin typeface="Impact MT Std" pitchFamily="34" charset="0"/>
                <a:ea typeface="微软雅黑" panose="020B0503020204020204" pitchFamily="34" charset="-122"/>
              </a:rPr>
              <a:t>11</a:t>
            </a:r>
            <a:r>
              <a:rPr lang="zh-CN" altLang="en-US" b="1" spc="100" dirty="0" smtClean="0">
                <a:solidFill>
                  <a:schemeClr val="accent1">
                    <a:lumMod val="75000"/>
                  </a:schemeClr>
                </a:solidFill>
                <a:latin typeface="Impact MT Std" pitchFamily="34" charset="0"/>
                <a:ea typeface="微软雅黑" panose="020B0503020204020204" pitchFamily="34" charset="-122"/>
              </a:rPr>
              <a:t>月</a:t>
            </a:r>
            <a:endParaRPr lang="zh-CN" altLang="en-US" b="1" spc="100" dirty="0">
              <a:solidFill>
                <a:schemeClr val="accent1">
                  <a:lumMod val="75000"/>
                </a:schemeClr>
              </a:solidFill>
              <a:latin typeface="Impact MT Std" pitchFamily="34" charset="0"/>
              <a:ea typeface="微软雅黑" panose="020B0503020204020204" pitchFamily="34" charset="-122"/>
            </a:endParaRPr>
          </a:p>
        </p:txBody>
      </p:sp>
      <p:grpSp>
        <p:nvGrpSpPr>
          <p:cNvPr id="40" name="组合 39"/>
          <p:cNvGrpSpPr/>
          <p:nvPr/>
        </p:nvGrpSpPr>
        <p:grpSpPr bwMode="auto">
          <a:xfrm>
            <a:off x="3360738" y="1458913"/>
            <a:ext cx="1611312" cy="1452562"/>
            <a:chOff x="2713211" y="1988840"/>
            <a:chExt cx="1610824" cy="1452335"/>
          </a:xfrm>
        </p:grpSpPr>
        <p:sp>
          <p:nvSpPr>
            <p:cNvPr id="4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E647C"/>
            </a:solidFill>
            <a:ln w="9525" cap="flat">
              <a:noFill/>
              <a:prstDash val="solid"/>
              <a:miter lim="800000"/>
            </a:ln>
            <a:effectLst>
              <a:outerShdw blurRad="431800" dist="889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3" name="组合 42"/>
          <p:cNvGrpSpPr/>
          <p:nvPr/>
        </p:nvGrpSpPr>
        <p:grpSpPr bwMode="auto">
          <a:xfrm>
            <a:off x="4613275" y="1458913"/>
            <a:ext cx="1609725" cy="1452562"/>
            <a:chOff x="2713211" y="1988840"/>
            <a:chExt cx="1610824" cy="1452335"/>
          </a:xfrm>
        </p:grpSpPr>
        <p:sp>
          <p:nvSpPr>
            <p:cNvPr id="44"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6" name="组合 45"/>
          <p:cNvGrpSpPr/>
          <p:nvPr/>
        </p:nvGrpSpPr>
        <p:grpSpPr bwMode="auto">
          <a:xfrm>
            <a:off x="5935663" y="1458913"/>
            <a:ext cx="1611312" cy="1452562"/>
            <a:chOff x="2713211" y="1988840"/>
            <a:chExt cx="1610824" cy="1452335"/>
          </a:xfrm>
        </p:grpSpPr>
        <p:sp>
          <p:nvSpPr>
            <p:cNvPr id="47"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77A08"/>
            </a:solidFill>
            <a:ln w="9525" cap="flat">
              <a:noFill/>
              <a:prstDash val="solid"/>
              <a:miter lim="800000"/>
            </a:ln>
            <a:effectLst>
              <a:outerShdw blurRad="431800" dist="889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49" name="组合 48"/>
          <p:cNvGrpSpPr/>
          <p:nvPr/>
        </p:nvGrpSpPr>
        <p:grpSpPr bwMode="auto">
          <a:xfrm>
            <a:off x="7277100" y="1458913"/>
            <a:ext cx="1611313" cy="1452562"/>
            <a:chOff x="2713211" y="1988840"/>
            <a:chExt cx="1610824" cy="1452335"/>
          </a:xfrm>
        </p:grpSpPr>
        <p:sp>
          <p:nvSpPr>
            <p:cNvPr id="50"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2D050"/>
            </a:solidFill>
            <a:ln w="9525" cap="flat">
              <a:noFill/>
              <a:prstDash val="solid"/>
              <a:miter lim="800000"/>
            </a:ln>
            <a:effectLst>
              <a:outerShdw blurRad="431800" dist="889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4" cstate="print"/>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eaLnBrk="1" fontAlgn="auto" hangingPunct="1">
                <a:spcBef>
                  <a:spcPts val="0"/>
                </a:spcBef>
                <a:spcAft>
                  <a:spcPts val="0"/>
                </a:spcAft>
                <a:defRPr/>
              </a:pPr>
              <a:endParaRPr lang="zh-CN" altLang="en-US">
                <a:latin typeface="+mn-lt"/>
                <a:ea typeface="+mn-ea"/>
              </a:endParaRPr>
            </a:p>
          </p:txBody>
        </p:sp>
      </p:grpSp>
      <p:sp>
        <p:nvSpPr>
          <p:cNvPr id="52" name="TextBox 51"/>
          <p:cNvSpPr txBox="1">
            <a:spLocks noChangeArrowheads="1"/>
          </p:cNvSpPr>
          <p:nvPr/>
        </p:nvSpPr>
        <p:spPr bwMode="auto">
          <a:xfrm>
            <a:off x="3576638" y="1519238"/>
            <a:ext cx="1176337" cy="1322387"/>
          </a:xfrm>
          <a:prstGeom prst="rect">
            <a:avLst/>
          </a:prstGeom>
          <a:noFill/>
          <a:ln w="9525">
            <a:noFill/>
            <a:miter lim="800000"/>
          </a:ln>
        </p:spPr>
        <p:txBody>
          <a:bodyPr>
            <a:spAutoFit/>
          </a:bodyPr>
          <a:lstStyle/>
          <a:p>
            <a:pPr algn="ctr" eaLnBrk="1" hangingPunct="1"/>
            <a:r>
              <a:rPr lang="en-US" altLang="zh-CN" sz="8000" b="1">
                <a:solidFill>
                  <a:srgbClr val="0E647C"/>
                </a:solidFill>
                <a:latin typeface="Impact MT Std"/>
                <a:ea typeface="微软雅黑" panose="020B0503020204020204" pitchFamily="34" charset="-122"/>
              </a:rPr>
              <a:t>2</a:t>
            </a:r>
            <a:endParaRPr lang="zh-CN" altLang="en-US" sz="8000" b="1">
              <a:solidFill>
                <a:srgbClr val="0E647C"/>
              </a:solidFill>
              <a:latin typeface="Impact MT Std"/>
              <a:ea typeface="微软雅黑" panose="020B0503020204020204" pitchFamily="34" charset="-122"/>
            </a:endParaRPr>
          </a:p>
        </p:txBody>
      </p:sp>
      <p:sp>
        <p:nvSpPr>
          <p:cNvPr id="53" name="TextBox 52"/>
          <p:cNvSpPr txBox="1">
            <a:spLocks noChangeArrowheads="1"/>
          </p:cNvSpPr>
          <p:nvPr/>
        </p:nvSpPr>
        <p:spPr bwMode="auto">
          <a:xfrm>
            <a:off x="4802188" y="1484313"/>
            <a:ext cx="1174750" cy="1323975"/>
          </a:xfrm>
          <a:prstGeom prst="rect">
            <a:avLst/>
          </a:prstGeom>
          <a:noFill/>
          <a:ln w="9525">
            <a:noFill/>
            <a:miter lim="800000"/>
          </a:ln>
        </p:spPr>
        <p:txBody>
          <a:bodyPr>
            <a:spAutoFit/>
          </a:bodyPr>
          <a:lstStyle/>
          <a:p>
            <a:pPr algn="ctr" eaLnBrk="1" hangingPunct="1"/>
            <a:r>
              <a:rPr lang="en-US" altLang="zh-CN" sz="8000" b="1">
                <a:solidFill>
                  <a:srgbClr val="2DB2A4"/>
                </a:solidFill>
                <a:latin typeface="Impact MT Std"/>
                <a:ea typeface="微软雅黑" panose="020B0503020204020204" pitchFamily="34" charset="-122"/>
              </a:rPr>
              <a:t>0</a:t>
            </a:r>
            <a:endParaRPr lang="zh-CN" altLang="en-US" sz="8000" b="1">
              <a:solidFill>
                <a:srgbClr val="2DB2A4"/>
              </a:solidFill>
              <a:latin typeface="Impact MT Std"/>
              <a:ea typeface="微软雅黑" panose="020B0503020204020204" pitchFamily="34" charset="-122"/>
            </a:endParaRPr>
          </a:p>
        </p:txBody>
      </p:sp>
      <p:sp>
        <p:nvSpPr>
          <p:cNvPr id="54" name="TextBox 53"/>
          <p:cNvSpPr txBox="1">
            <a:spLocks noChangeArrowheads="1"/>
          </p:cNvSpPr>
          <p:nvPr/>
        </p:nvSpPr>
        <p:spPr bwMode="auto">
          <a:xfrm>
            <a:off x="6146800" y="1484313"/>
            <a:ext cx="1174750" cy="1323975"/>
          </a:xfrm>
          <a:prstGeom prst="rect">
            <a:avLst/>
          </a:prstGeom>
          <a:noFill/>
          <a:ln w="9525">
            <a:noFill/>
            <a:miter lim="800000"/>
          </a:ln>
        </p:spPr>
        <p:txBody>
          <a:bodyPr>
            <a:spAutoFit/>
          </a:bodyPr>
          <a:lstStyle/>
          <a:p>
            <a:pPr algn="ctr" eaLnBrk="1" hangingPunct="1"/>
            <a:r>
              <a:rPr lang="en-US" altLang="zh-CN" sz="8000" b="1">
                <a:solidFill>
                  <a:srgbClr val="F77A08"/>
                </a:solidFill>
                <a:latin typeface="Impact MT Std"/>
                <a:ea typeface="微软雅黑" panose="020B0503020204020204" pitchFamily="34" charset="-122"/>
              </a:rPr>
              <a:t>1</a:t>
            </a:r>
            <a:endParaRPr lang="zh-CN" altLang="en-US" sz="8000" b="1">
              <a:solidFill>
                <a:srgbClr val="F77A08"/>
              </a:solidFill>
              <a:latin typeface="Impact MT Std"/>
              <a:ea typeface="微软雅黑" panose="020B0503020204020204" pitchFamily="34" charset="-122"/>
            </a:endParaRPr>
          </a:p>
        </p:txBody>
      </p:sp>
      <p:sp>
        <p:nvSpPr>
          <p:cNvPr id="55" name="TextBox 54"/>
          <p:cNvSpPr txBox="1">
            <a:spLocks noChangeArrowheads="1"/>
          </p:cNvSpPr>
          <p:nvPr/>
        </p:nvSpPr>
        <p:spPr bwMode="auto">
          <a:xfrm>
            <a:off x="7515225" y="1490663"/>
            <a:ext cx="1174750" cy="1322387"/>
          </a:xfrm>
          <a:prstGeom prst="rect">
            <a:avLst/>
          </a:prstGeom>
          <a:noFill/>
          <a:ln w="9525">
            <a:noFill/>
            <a:miter lim="800000"/>
          </a:ln>
        </p:spPr>
        <p:txBody>
          <a:bodyPr>
            <a:spAutoFit/>
          </a:bodyPr>
          <a:lstStyle/>
          <a:p>
            <a:pPr algn="ctr" eaLnBrk="1" hangingPunct="1"/>
            <a:r>
              <a:rPr lang="en-US" altLang="zh-CN" sz="8000" b="1">
                <a:solidFill>
                  <a:srgbClr val="92D050"/>
                </a:solidFill>
                <a:latin typeface="Impact MT Std"/>
                <a:ea typeface="微软雅黑" panose="020B0503020204020204" pitchFamily="34" charset="-122"/>
              </a:rPr>
              <a:t>9</a:t>
            </a:r>
            <a:endParaRPr lang="zh-CN" altLang="en-US" sz="8000" b="1">
              <a:solidFill>
                <a:srgbClr val="92D050"/>
              </a:solidFill>
              <a:latin typeface="Impact MT Std"/>
              <a:ea typeface="微软雅黑" panose="020B0503020204020204" pitchFamily="34" charset="-122"/>
            </a:endParaRPr>
          </a:p>
        </p:txBody>
      </p:sp>
      <p:sp>
        <p:nvSpPr>
          <p:cNvPr id="56" name="椭圆 55"/>
          <p:cNvSpPr/>
          <p:nvPr/>
        </p:nvSpPr>
        <p:spPr>
          <a:xfrm flipH="1">
            <a:off x="5178425" y="836613"/>
            <a:ext cx="417513" cy="41751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7" name="椭圆 56"/>
          <p:cNvSpPr/>
          <p:nvPr/>
        </p:nvSpPr>
        <p:spPr>
          <a:xfrm flipH="1">
            <a:off x="5697538" y="2476500"/>
            <a:ext cx="525462" cy="525463"/>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8" name="椭圆 57"/>
          <p:cNvSpPr/>
          <p:nvPr/>
        </p:nvSpPr>
        <p:spPr>
          <a:xfrm flipH="1">
            <a:off x="8596313" y="1519238"/>
            <a:ext cx="276225" cy="274637"/>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59" name="椭圆 58"/>
          <p:cNvSpPr/>
          <p:nvPr/>
        </p:nvSpPr>
        <p:spPr>
          <a:xfrm flipH="1">
            <a:off x="4497388" y="2740025"/>
            <a:ext cx="344487" cy="344488"/>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0" name="椭圆 59"/>
          <p:cNvSpPr/>
          <p:nvPr/>
        </p:nvSpPr>
        <p:spPr>
          <a:xfrm flipH="1">
            <a:off x="9167813" y="2049463"/>
            <a:ext cx="581025" cy="579437"/>
          </a:xfrm>
          <a:prstGeom prst="ellipse">
            <a:avLst/>
          </a:prstGeom>
          <a:solidFill>
            <a:srgbClr val="2DB2A4"/>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1" name="椭圆 60"/>
          <p:cNvSpPr/>
          <p:nvPr/>
        </p:nvSpPr>
        <p:spPr>
          <a:xfrm flipH="1">
            <a:off x="2568575" y="1804988"/>
            <a:ext cx="565150" cy="565150"/>
          </a:xfrm>
          <a:prstGeom prst="ellipse">
            <a:avLst/>
          </a:prstGeom>
          <a:solidFill>
            <a:srgbClr val="2DB2A4"/>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2" name="椭圆 61"/>
          <p:cNvSpPr/>
          <p:nvPr/>
        </p:nvSpPr>
        <p:spPr>
          <a:xfrm flipH="1">
            <a:off x="10110788" y="1911350"/>
            <a:ext cx="276225" cy="276225"/>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3" name="椭圆 62"/>
          <p:cNvSpPr/>
          <p:nvPr/>
        </p:nvSpPr>
        <p:spPr>
          <a:xfrm flipH="1">
            <a:off x="1776413" y="1668463"/>
            <a:ext cx="276225" cy="274637"/>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
        <p:nvSpPr>
          <p:cNvPr id="64" name="椭圆 63"/>
          <p:cNvSpPr/>
          <p:nvPr/>
        </p:nvSpPr>
        <p:spPr>
          <a:xfrm flipH="1">
            <a:off x="3582988" y="1306513"/>
            <a:ext cx="274637" cy="274637"/>
          </a:xfrm>
          <a:prstGeom prst="ellipse">
            <a:avLst/>
          </a:prstGeom>
          <a:solidFill>
            <a:srgbClr val="2DB2A4"/>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a:lstStyle/>
          <a:p>
            <a:pPr eaLnBrk="1" fontAlgn="auto" hangingPunct="1">
              <a:spcBef>
                <a:spcPts val="0"/>
              </a:spcBef>
              <a:spcAft>
                <a:spcPts val="0"/>
              </a:spcAft>
              <a:defRPr/>
            </a:pPr>
            <a:endParaRPr lang="zh-CN" altLang="en-US">
              <a:solidFill>
                <a:prstClr val="black"/>
              </a:solidFill>
              <a:latin typeface="+mn-lt"/>
              <a:ea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750"/>
                                        <p:tgtEl>
                                          <p:spTgt spid="40"/>
                                        </p:tgtEl>
                                      </p:cBhvr>
                                    </p:animEffect>
                                    <p:anim calcmode="lin" valueType="num">
                                      <p:cBhvr>
                                        <p:cTn id="8" dur="750" fill="hold"/>
                                        <p:tgtEl>
                                          <p:spTgt spid="40"/>
                                        </p:tgtEl>
                                        <p:attrNameLst>
                                          <p:attrName>ppt_w</p:attrName>
                                        </p:attrNameLst>
                                      </p:cBhvr>
                                      <p:tavLst>
                                        <p:tav tm="0" fmla="#ppt_w*sin(2.5*pi*$)">
                                          <p:val>
                                            <p:fltVal val="0"/>
                                          </p:val>
                                        </p:tav>
                                        <p:tav tm="100000">
                                          <p:val>
                                            <p:fltVal val="1"/>
                                          </p:val>
                                        </p:tav>
                                      </p:tavLst>
                                    </p:anim>
                                    <p:anim calcmode="lin" valueType="num">
                                      <p:cBhvr>
                                        <p:cTn id="9" dur="750" fill="hold"/>
                                        <p:tgtEl>
                                          <p:spTgt spid="4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50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750"/>
                                        <p:tgtEl>
                                          <p:spTgt spid="43"/>
                                        </p:tgtEl>
                                      </p:cBhvr>
                                    </p:animEffect>
                                    <p:anim calcmode="lin" valueType="num">
                                      <p:cBhvr>
                                        <p:cTn id="13" dur="750" fill="hold"/>
                                        <p:tgtEl>
                                          <p:spTgt spid="43"/>
                                        </p:tgtEl>
                                        <p:attrNameLst>
                                          <p:attrName>ppt_w</p:attrName>
                                        </p:attrNameLst>
                                      </p:cBhvr>
                                      <p:tavLst>
                                        <p:tav tm="0" fmla="#ppt_w*sin(2.5*pi*$)">
                                          <p:val>
                                            <p:fltVal val="0"/>
                                          </p:val>
                                        </p:tav>
                                        <p:tav tm="100000">
                                          <p:val>
                                            <p:fltVal val="1"/>
                                          </p:val>
                                        </p:tav>
                                      </p:tavLst>
                                    </p:anim>
                                    <p:anim calcmode="lin" valueType="num">
                                      <p:cBhvr>
                                        <p:cTn id="14" dur="750" fill="hold"/>
                                        <p:tgtEl>
                                          <p:spTgt spid="4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50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750"/>
                                        <p:tgtEl>
                                          <p:spTgt spid="46"/>
                                        </p:tgtEl>
                                      </p:cBhvr>
                                    </p:animEffect>
                                    <p:anim calcmode="lin" valueType="num">
                                      <p:cBhvr>
                                        <p:cTn id="18" dur="750" fill="hold"/>
                                        <p:tgtEl>
                                          <p:spTgt spid="46"/>
                                        </p:tgtEl>
                                        <p:attrNameLst>
                                          <p:attrName>ppt_w</p:attrName>
                                        </p:attrNameLst>
                                      </p:cBhvr>
                                      <p:tavLst>
                                        <p:tav tm="0" fmla="#ppt_w*sin(2.5*pi*$)">
                                          <p:val>
                                            <p:fltVal val="0"/>
                                          </p:val>
                                        </p:tav>
                                        <p:tav tm="100000">
                                          <p:val>
                                            <p:fltVal val="1"/>
                                          </p:val>
                                        </p:tav>
                                      </p:tavLst>
                                    </p:anim>
                                    <p:anim calcmode="lin" valueType="num">
                                      <p:cBhvr>
                                        <p:cTn id="19" dur="750" fill="hold"/>
                                        <p:tgtEl>
                                          <p:spTgt spid="4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750"/>
                                        <p:tgtEl>
                                          <p:spTgt spid="49"/>
                                        </p:tgtEl>
                                      </p:cBhvr>
                                    </p:animEffect>
                                    <p:anim calcmode="lin" valueType="num">
                                      <p:cBhvr>
                                        <p:cTn id="23" dur="750" fill="hold"/>
                                        <p:tgtEl>
                                          <p:spTgt spid="49"/>
                                        </p:tgtEl>
                                        <p:attrNameLst>
                                          <p:attrName>ppt_w</p:attrName>
                                        </p:attrNameLst>
                                      </p:cBhvr>
                                      <p:tavLst>
                                        <p:tav tm="0" fmla="#ppt_w*sin(2.5*pi*$)">
                                          <p:val>
                                            <p:fltVal val="0"/>
                                          </p:val>
                                        </p:tav>
                                        <p:tav tm="100000">
                                          <p:val>
                                            <p:fltVal val="1"/>
                                          </p:val>
                                        </p:tav>
                                      </p:tavLst>
                                    </p:anim>
                                    <p:anim calcmode="lin" valueType="num">
                                      <p:cBhvr>
                                        <p:cTn id="24" dur="750" fill="hold"/>
                                        <p:tgtEl>
                                          <p:spTgt spid="49"/>
                                        </p:tgtEl>
                                        <p:attrNameLst>
                                          <p:attrName>ppt_h</p:attrName>
                                        </p:attrNameLst>
                                      </p:cBhvr>
                                      <p:tavLst>
                                        <p:tav tm="0">
                                          <p:val>
                                            <p:strVal val="#ppt_h"/>
                                          </p:val>
                                        </p:tav>
                                        <p:tav tm="100000">
                                          <p:val>
                                            <p:strVal val="#ppt_h"/>
                                          </p:val>
                                        </p:tav>
                                      </p:tavLst>
                                    </p:anim>
                                  </p:childTnLst>
                                </p:cTn>
                              </p:par>
                              <p:par>
                                <p:cTn id="25" presetID="41" presetClass="entr" presetSubtype="0" fill="hold" grpId="0" nodeType="withEffect">
                                  <p:stCondLst>
                                    <p:cond delay="1000"/>
                                  </p:stCondLst>
                                  <p:iterate type="lt">
                                    <p:tmPct val="10000"/>
                                  </p:iterate>
                                  <p:childTnLst>
                                    <p:set>
                                      <p:cBhvr>
                                        <p:cTn id="26" dur="1" fill="hold">
                                          <p:stCondLst>
                                            <p:cond delay="0"/>
                                          </p:stCondLst>
                                        </p:cTn>
                                        <p:tgtEl>
                                          <p:spTgt spid="52"/>
                                        </p:tgtEl>
                                        <p:attrNameLst>
                                          <p:attrName>style.visibility</p:attrName>
                                        </p:attrNameLst>
                                      </p:cBhvr>
                                      <p:to>
                                        <p:strVal val="visible"/>
                                      </p:to>
                                    </p:set>
                                    <p:anim calcmode="lin" valueType="num">
                                      <p:cBhvr>
                                        <p:cTn id="27" dur="10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52"/>
                                        </p:tgtEl>
                                        <p:attrNameLst>
                                          <p:attrName>ppt_y</p:attrName>
                                        </p:attrNameLst>
                                      </p:cBhvr>
                                      <p:tavLst>
                                        <p:tav tm="0">
                                          <p:val>
                                            <p:strVal val="#ppt_y"/>
                                          </p:val>
                                        </p:tav>
                                        <p:tav tm="100000">
                                          <p:val>
                                            <p:strVal val="#ppt_y"/>
                                          </p:val>
                                        </p:tav>
                                      </p:tavLst>
                                    </p:anim>
                                    <p:anim calcmode="lin" valueType="num">
                                      <p:cBhvr>
                                        <p:cTn id="29" dur="10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52"/>
                                        </p:tgtEl>
                                      </p:cBhvr>
                                    </p:animEffect>
                                  </p:childTnLst>
                                </p:cTn>
                              </p:par>
                              <p:par>
                                <p:cTn id="32" presetID="41" presetClass="entr" presetSubtype="0" fill="hold" grpId="0" nodeType="withEffect">
                                  <p:stCondLst>
                                    <p:cond delay="1000"/>
                                  </p:stCondLst>
                                  <p:iterate type="lt">
                                    <p:tmPct val="10000"/>
                                  </p:iterate>
                                  <p:childTnLst>
                                    <p:set>
                                      <p:cBhvr>
                                        <p:cTn id="33" dur="1" fill="hold">
                                          <p:stCondLst>
                                            <p:cond delay="0"/>
                                          </p:stCondLst>
                                        </p:cTn>
                                        <p:tgtEl>
                                          <p:spTgt spid="53"/>
                                        </p:tgtEl>
                                        <p:attrNameLst>
                                          <p:attrName>style.visibility</p:attrName>
                                        </p:attrNameLst>
                                      </p:cBhvr>
                                      <p:to>
                                        <p:strVal val="visible"/>
                                      </p:to>
                                    </p:set>
                                    <p:anim calcmode="lin" valueType="num">
                                      <p:cBhvr>
                                        <p:cTn id="34" dur="10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53"/>
                                        </p:tgtEl>
                                        <p:attrNameLst>
                                          <p:attrName>ppt_y</p:attrName>
                                        </p:attrNameLst>
                                      </p:cBhvr>
                                      <p:tavLst>
                                        <p:tav tm="0">
                                          <p:val>
                                            <p:strVal val="#ppt_y"/>
                                          </p:val>
                                        </p:tav>
                                        <p:tav tm="100000">
                                          <p:val>
                                            <p:strVal val="#ppt_y"/>
                                          </p:val>
                                        </p:tav>
                                      </p:tavLst>
                                    </p:anim>
                                    <p:anim calcmode="lin" valueType="num">
                                      <p:cBhvr>
                                        <p:cTn id="36" dur="10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53"/>
                                        </p:tgtEl>
                                      </p:cBhvr>
                                    </p:animEffect>
                                  </p:childTnLst>
                                </p:cTn>
                              </p:par>
                              <p:par>
                                <p:cTn id="39" presetID="41" presetClass="entr" presetSubtype="0" fill="hold" grpId="0" nodeType="withEffect">
                                  <p:stCondLst>
                                    <p:cond delay="1000"/>
                                  </p:stCondLst>
                                  <p:iterate type="lt">
                                    <p:tmPct val="10000"/>
                                  </p:iterate>
                                  <p:childTnLst>
                                    <p:set>
                                      <p:cBhvr>
                                        <p:cTn id="40" dur="1" fill="hold">
                                          <p:stCondLst>
                                            <p:cond delay="0"/>
                                          </p:stCondLst>
                                        </p:cTn>
                                        <p:tgtEl>
                                          <p:spTgt spid="54"/>
                                        </p:tgtEl>
                                        <p:attrNameLst>
                                          <p:attrName>style.visibility</p:attrName>
                                        </p:attrNameLst>
                                      </p:cBhvr>
                                      <p:to>
                                        <p:strVal val="visible"/>
                                      </p:to>
                                    </p:set>
                                    <p:anim calcmode="lin" valueType="num">
                                      <p:cBhvr>
                                        <p:cTn id="41" dur="10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42" dur="1000" fill="hold"/>
                                        <p:tgtEl>
                                          <p:spTgt spid="54"/>
                                        </p:tgtEl>
                                        <p:attrNameLst>
                                          <p:attrName>ppt_y</p:attrName>
                                        </p:attrNameLst>
                                      </p:cBhvr>
                                      <p:tavLst>
                                        <p:tav tm="0">
                                          <p:val>
                                            <p:strVal val="#ppt_y"/>
                                          </p:val>
                                        </p:tav>
                                        <p:tav tm="100000">
                                          <p:val>
                                            <p:strVal val="#ppt_y"/>
                                          </p:val>
                                        </p:tav>
                                      </p:tavLst>
                                    </p:anim>
                                    <p:anim calcmode="lin" valueType="num">
                                      <p:cBhvr>
                                        <p:cTn id="43" dur="10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44" dur="10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1000" tmFilter="0,0; .5, 1; 1, 1"/>
                                        <p:tgtEl>
                                          <p:spTgt spid="54"/>
                                        </p:tgtEl>
                                      </p:cBhvr>
                                    </p:animEffect>
                                  </p:childTnLst>
                                </p:cTn>
                              </p:par>
                              <p:par>
                                <p:cTn id="46" presetID="41" presetClass="entr" presetSubtype="0" fill="hold" grpId="0" nodeType="withEffect">
                                  <p:stCondLst>
                                    <p:cond delay="1000"/>
                                  </p:stCondLst>
                                  <p:iterate type="lt">
                                    <p:tmPct val="10000"/>
                                  </p:iterate>
                                  <p:childTnLst>
                                    <p:set>
                                      <p:cBhvr>
                                        <p:cTn id="47" dur="1" fill="hold">
                                          <p:stCondLst>
                                            <p:cond delay="0"/>
                                          </p:stCondLst>
                                        </p:cTn>
                                        <p:tgtEl>
                                          <p:spTgt spid="55"/>
                                        </p:tgtEl>
                                        <p:attrNameLst>
                                          <p:attrName>style.visibility</p:attrName>
                                        </p:attrNameLst>
                                      </p:cBhvr>
                                      <p:to>
                                        <p:strVal val="visible"/>
                                      </p:to>
                                    </p:set>
                                    <p:anim calcmode="lin" valueType="num">
                                      <p:cBhvr>
                                        <p:cTn id="48" dur="10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9" dur="1000" fill="hold"/>
                                        <p:tgtEl>
                                          <p:spTgt spid="55"/>
                                        </p:tgtEl>
                                        <p:attrNameLst>
                                          <p:attrName>ppt_y</p:attrName>
                                        </p:attrNameLst>
                                      </p:cBhvr>
                                      <p:tavLst>
                                        <p:tav tm="0">
                                          <p:val>
                                            <p:strVal val="#ppt_y"/>
                                          </p:val>
                                        </p:tav>
                                        <p:tav tm="100000">
                                          <p:val>
                                            <p:strVal val="#ppt_y"/>
                                          </p:val>
                                        </p:tav>
                                      </p:tavLst>
                                    </p:anim>
                                    <p:anim calcmode="lin" valueType="num">
                                      <p:cBhvr>
                                        <p:cTn id="50" dur="10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51" dur="10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1000" tmFilter="0,0; .5, 1; 1, 1"/>
                                        <p:tgtEl>
                                          <p:spTgt spid="55"/>
                                        </p:tgtEl>
                                      </p:cBhvr>
                                    </p:animEffec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grpId="0" nodeType="withEffect">
                                  <p:stCondLst>
                                    <p:cond delay="10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20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grpId="0" nodeType="withEffect">
                                  <p:stCondLst>
                                    <p:cond delay="30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grpId="0" nodeType="withEffect">
                                  <p:stCondLst>
                                    <p:cond delay="30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40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par>
                                <p:cTn id="75" presetID="10" presetClass="entr" presetSubtype="0" fill="hold" grpId="0" nodeType="withEffect">
                                  <p:stCondLst>
                                    <p:cond delay="60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par>
                                <p:cTn id="78" presetID="10" presetClass="entr" presetSubtype="0" fill="hold" grpId="0" nodeType="withEffect">
                                  <p:stCondLst>
                                    <p:cond delay="70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par>
                          <p:cTn id="81" fill="hold">
                            <p:stCondLst>
                              <p:cond delay="50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30"/>
                                        </p:tgtEl>
                                        <p:attrNameLst>
                                          <p:attrName>ppt_y</p:attrName>
                                        </p:attrNameLst>
                                      </p:cBhvr>
                                      <p:tavLst>
                                        <p:tav tm="0">
                                          <p:val>
                                            <p:strVal val="#ppt_y"/>
                                          </p:val>
                                        </p:tav>
                                        <p:tav tm="100000">
                                          <p:val>
                                            <p:strVal val="#ppt_y"/>
                                          </p:val>
                                        </p:tav>
                                      </p:tavLst>
                                    </p:anim>
                                    <p:anim calcmode="lin" valueType="num">
                                      <p:cBhvr>
                                        <p:cTn id="8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30"/>
                                        </p:tgtEl>
                                      </p:cBhvr>
                                    </p:animEffect>
                                  </p:childTnLst>
                                </p:cTn>
                              </p:par>
                            </p:childTnLst>
                          </p:cTn>
                        </p:par>
                        <p:par>
                          <p:cTn id="89" fill="hold">
                            <p:stCondLst>
                              <p:cond delay="1950"/>
                            </p:stCondLst>
                            <p:childTnLst>
                              <p:par>
                                <p:cTn id="90" presetID="10" presetClass="entr" presetSubtype="0"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16" presetClass="entr" presetSubtype="37" fill="hold" nodeType="withEffect">
                                  <p:stCondLst>
                                    <p:cond delay="200"/>
                                  </p:stCondLst>
                                  <p:childTnLst>
                                    <p:set>
                                      <p:cBhvr>
                                        <p:cTn id="94" dur="1" fill="hold">
                                          <p:stCondLst>
                                            <p:cond delay="0"/>
                                          </p:stCondLst>
                                        </p:cTn>
                                        <p:tgtEl>
                                          <p:spTgt spid="31"/>
                                        </p:tgtEl>
                                        <p:attrNameLst>
                                          <p:attrName>style.visibility</p:attrName>
                                        </p:attrNameLst>
                                      </p:cBhvr>
                                      <p:to>
                                        <p:strVal val="visible"/>
                                      </p:to>
                                    </p:set>
                                    <p:animEffect transition="in" filter="barn(outVertical)">
                                      <p:cBhvr>
                                        <p:cTn id="95" dur="500"/>
                                        <p:tgtEl>
                                          <p:spTgt spid="31"/>
                                        </p:tgtEl>
                                      </p:cBhvr>
                                    </p:animEffect>
                                  </p:childTnLst>
                                </p:cTn>
                              </p:par>
                            </p:childTnLst>
                          </p:cTn>
                        </p:par>
                        <p:par>
                          <p:cTn id="96" fill="hold">
                            <p:stCondLst>
                              <p:cond delay="2650"/>
                            </p:stCondLst>
                            <p:childTnLst>
                              <p:par>
                                <p:cTn id="97" presetID="12" presetClass="entr" presetSubtype="8" fill="hold" nodeType="after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p:tgtEl>
                                          <p:spTgt spid="36"/>
                                        </p:tgtEl>
                                        <p:attrNameLst>
                                          <p:attrName>ppt_x</p:attrName>
                                        </p:attrNameLst>
                                      </p:cBhvr>
                                      <p:tavLst>
                                        <p:tav tm="0">
                                          <p:val>
                                            <p:strVal val="#ppt_x-#ppt_w*1.125000"/>
                                          </p:val>
                                        </p:tav>
                                        <p:tav tm="100000">
                                          <p:val>
                                            <p:strVal val="#ppt_x"/>
                                          </p:val>
                                        </p:tav>
                                      </p:tavLst>
                                    </p:anim>
                                    <p:animEffect transition="in" filter="wipe(right)">
                                      <p:cBhvr>
                                        <p:cTn id="100" dur="500"/>
                                        <p:tgtEl>
                                          <p:spTgt spid="36"/>
                                        </p:tgtEl>
                                      </p:cBhvr>
                                    </p:animEffect>
                                  </p:childTnLst>
                                </p:cTn>
                              </p:par>
                              <p:par>
                                <p:cTn id="101" presetID="53" presetClass="entr" presetSubtype="16" fill="hold" grpId="0" nodeType="withEffect">
                                  <p:stCondLst>
                                    <p:cond delay="0"/>
                                  </p:stCondLst>
                                  <p:iterate type="lt">
                                    <p:tmPct val="20000"/>
                                  </p:iterate>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P spid="39" grpId="0"/>
      <p:bldP spid="52" grpId="0"/>
      <p:bldP spid="53" grpId="0"/>
      <p:bldP spid="54" grpId="0"/>
      <p:bldP spid="55" grpId="0"/>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3985" y="500042"/>
            <a:ext cx="4533900" cy="2286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740397" y="1571612"/>
            <a:ext cx="5580044" cy="4932866"/>
          </a:xfrm>
          <a:prstGeom prst="rect">
            <a:avLst/>
          </a:prstGeom>
          <a:noFill/>
          <a:ln w="9525">
            <a:noFill/>
            <a:miter lim="800000"/>
            <a:headEnd/>
            <a:tailEnd/>
          </a:ln>
          <a:effectLst/>
        </p:spPr>
      </p:pic>
      <p:pic>
        <p:nvPicPr>
          <p:cNvPr id="1029" name="Picture 5" descr="D:\PPT 学习\p092_ppt16\ppt16\精选PPT图片-2\【66】精选PPT图片-2\PPT素材--手势系列\手势 (17).png"/>
          <p:cNvPicPr>
            <a:picLocks noChangeAspect="1" noChangeArrowheads="1"/>
          </p:cNvPicPr>
          <p:nvPr/>
        </p:nvPicPr>
        <p:blipFill>
          <a:blip r:embed="rId4" cstate="print"/>
          <a:srcRect/>
          <a:stretch>
            <a:fillRect/>
          </a:stretch>
        </p:blipFill>
        <p:spPr bwMode="auto">
          <a:xfrm>
            <a:off x="1811307" y="1643050"/>
            <a:ext cx="1663882" cy="896922"/>
          </a:xfrm>
          <a:prstGeom prst="rect">
            <a:avLst/>
          </a:prstGeom>
          <a:noFill/>
        </p:spPr>
      </p:pic>
      <p:pic>
        <p:nvPicPr>
          <p:cNvPr id="6" name="Picture 5" descr="D:\PPT 学习\p092_ppt16\ppt16\精选PPT图片-2\【66】精选PPT图片-2\PPT素材--手势系列\手势 (17).png"/>
          <p:cNvPicPr>
            <a:picLocks noChangeAspect="1" noChangeArrowheads="1"/>
          </p:cNvPicPr>
          <p:nvPr/>
        </p:nvPicPr>
        <p:blipFill>
          <a:blip r:embed="rId4" cstate="print"/>
          <a:srcRect/>
          <a:stretch>
            <a:fillRect/>
          </a:stretch>
        </p:blipFill>
        <p:spPr bwMode="auto">
          <a:xfrm rot="2925099">
            <a:off x="7794418" y="3258780"/>
            <a:ext cx="1663882" cy="896922"/>
          </a:xfrm>
          <a:prstGeom prst="rect">
            <a:avLst/>
          </a:prstGeom>
          <a:noFill/>
        </p:spPr>
      </p:pic>
      <p:sp>
        <p:nvSpPr>
          <p:cNvPr id="7" name="椭圆 6"/>
          <p:cNvSpPr/>
          <p:nvPr/>
        </p:nvSpPr>
        <p:spPr>
          <a:xfrm>
            <a:off x="7312033" y="2643182"/>
            <a:ext cx="928688" cy="3571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96861" y="571480"/>
            <a:ext cx="8998447" cy="5400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82775" y="1214438"/>
            <a:ext cx="3000375" cy="1785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3200" dirty="0">
                <a:latin typeface="微软雅黑" panose="020B0503020204020204" pitchFamily="34" charset="-122"/>
                <a:ea typeface="微软雅黑" panose="020B0503020204020204" pitchFamily="34" charset="-122"/>
              </a:rPr>
              <a:t>质量认可</a:t>
            </a:r>
          </a:p>
        </p:txBody>
      </p:sp>
      <p:sp>
        <p:nvSpPr>
          <p:cNvPr id="6" name="矩形 5"/>
          <p:cNvSpPr/>
          <p:nvPr/>
        </p:nvSpPr>
        <p:spPr>
          <a:xfrm>
            <a:off x="6454777" y="1214422"/>
            <a:ext cx="3000396" cy="1785950"/>
          </a:xfrm>
          <a:prstGeom prst="rect">
            <a:avLst/>
          </a:prstGeom>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3200" dirty="0">
                <a:latin typeface="微软雅黑" panose="020B0503020204020204" pitchFamily="34" charset="-122"/>
                <a:ea typeface="微软雅黑" panose="020B0503020204020204" pitchFamily="34" charset="-122"/>
              </a:rPr>
              <a:t>安全准入</a:t>
            </a:r>
          </a:p>
        </p:txBody>
      </p:sp>
      <p:cxnSp>
        <p:nvCxnSpPr>
          <p:cNvPr id="8" name="直接连接符 7"/>
          <p:cNvCxnSpPr>
            <a:stCxn id="5" idx="2"/>
          </p:cNvCxnSpPr>
          <p:nvPr/>
        </p:nvCxnSpPr>
        <p:spPr>
          <a:xfrm rot="16200000" flipH="1">
            <a:off x="4133057" y="2250281"/>
            <a:ext cx="928688" cy="24288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10800000" flipV="1">
            <a:off x="5811838" y="3000375"/>
            <a:ext cx="2286000" cy="928688"/>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3883009" y="3929066"/>
            <a:ext cx="3836555"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631</TotalTime>
  <Words>1398</Words>
  <Application>WPS 演示</Application>
  <PresentationFormat>自定义</PresentationFormat>
  <Paragraphs>142</Paragraphs>
  <Slides>63</Slides>
  <Notes>11</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vector>
  </TitlesOfParts>
  <Company>http://www.deepbbs.org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Open哥</dc:creator>
  <cp:lastModifiedBy>王钱社</cp:lastModifiedBy>
  <cp:revision>602</cp:revision>
  <dcterms:created xsi:type="dcterms:W3CDTF">2016-01-25T08:08:00Z</dcterms:created>
  <dcterms:modified xsi:type="dcterms:W3CDTF">2019-12-02T14:19:55Z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2052-11.1.0.8822</vt:lpwstr>
  </property>
</Properties>
</file>